
<file path=[Content_Types].xml><?xml version="1.0" encoding="utf-8"?>
<Types xmlns="http://schemas.openxmlformats.org/package/2006/content-types">
  <Default Extension="gif" ContentType="image/gif"/>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Lst>
  <p:sldIdLst>
    <p:sldId id="256" r:id="rId6"/>
    <p:sldId id="257" r:id="rId7"/>
    <p:sldId id="258" r:id="rId8"/>
    <p:sldId id="260" r:id="rId9"/>
    <p:sldId id="261" r:id="rId10"/>
    <p:sldId id="259" r:id="rId11"/>
    <p:sldId id="262" r:id="rId12"/>
    <p:sldId id="263" r:id="rId13"/>
  </p:sldIdLst>
  <p:sldSz cx="9144000" cy="6858000" type="screen4x3"/>
  <p:notesSz cx="7559675" cy="10691813"/>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oltán Kelemen" initials="Z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9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noAutofit/>
          </a:bodyPr>
          <a:lstStyle/>
          <a:p>
            <a:pPr algn="ctr"/>
            <a:endParaRPr lang="hu-H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noAutofit/>
          </a:bodyPr>
          <a:lstStyle/>
          <a:p>
            <a:endParaRPr lang="hu-HU"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hu-HU"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hu-HU"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hu-HU" sz="4400" b="0" strike="noStrike" spc="-1">
                <a:solidFill>
                  <a:srgbClr val="000000"/>
                </a:solidFill>
                <a:latin typeface="Calibri"/>
              </a:rPr>
              <a:t>Mintacím szerkesztése</a:t>
            </a:r>
          </a:p>
        </p:txBody>
      </p:sp>
      <p:sp>
        <p:nvSpPr>
          <p:cNvPr id="6"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CD7AAE30-4EB9-4856-811B-8771127F7B25}" type="datetime">
              <a:rPr lang="hu-HU" sz="1200" b="0" strike="noStrike" spc="-1">
                <a:solidFill>
                  <a:srgbClr val="8B8B8B"/>
                </a:solidFill>
                <a:latin typeface="Calibri"/>
              </a:rPr>
              <a:t>2021. 03. 15.</a:t>
            </a:fld>
            <a:endParaRPr lang="hu-HU" sz="1200" b="0" strike="noStrike" spc="-1">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noAutofit/>
          </a:bodyPr>
          <a:lstStyle/>
          <a:p>
            <a:endParaRPr lang="hu-HU" sz="2400" b="0" strike="noStrike" spc="-1">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D05876C6-B01B-42D8-8E1A-B1C2ED8FD3DA}" type="slidenum">
              <a:rPr lang="hu-HU" sz="1200" b="0" strike="noStrike" spc="-1">
                <a:solidFill>
                  <a:srgbClr val="8B8B8B"/>
                </a:solidFill>
                <a:latin typeface="Calibri"/>
              </a:rPr>
              <a:t>‹#›</a:t>
            </a:fld>
            <a:endParaRPr lang="hu-HU"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hu-HU" sz="3200" b="0" strike="noStrike" spc="-1">
                <a:solidFill>
                  <a:srgbClr val="000000"/>
                </a:solidFill>
                <a:latin typeface="Calibri"/>
              </a:rPr>
              <a:t>Vázlatszöveg formátumának szerkesztése</a:t>
            </a:r>
          </a:p>
          <a:p>
            <a:pPr marL="864000" lvl="1" indent="-324000">
              <a:spcBef>
                <a:spcPts val="1134"/>
              </a:spcBef>
              <a:buClr>
                <a:srgbClr val="000000"/>
              </a:buClr>
              <a:buSzPct val="75000"/>
              <a:buFont typeface="Symbol" charset="2"/>
              <a:buChar char=""/>
            </a:pPr>
            <a:r>
              <a:rPr lang="hu-HU" sz="2400" b="0" strike="noStrike" spc="-1">
                <a:solidFill>
                  <a:srgbClr val="000000"/>
                </a:solidFill>
                <a:latin typeface="Calibri"/>
              </a:rPr>
              <a:t>Második vázlatszint</a:t>
            </a:r>
          </a:p>
          <a:p>
            <a:pPr marL="1296000" lvl="2" indent="-288000">
              <a:spcBef>
                <a:spcPts val="850"/>
              </a:spcBef>
              <a:buClr>
                <a:srgbClr val="000000"/>
              </a:buClr>
              <a:buSzPct val="45000"/>
              <a:buFont typeface="Wingdings" charset="2"/>
              <a:buChar char=""/>
            </a:pPr>
            <a:r>
              <a:rPr lang="hu-HU" sz="2000" b="0" strike="noStrike" spc="-1">
                <a:solidFill>
                  <a:srgbClr val="000000"/>
                </a:solidFill>
                <a:latin typeface="Calibri"/>
              </a:rPr>
              <a:t>Harmadik vázlatszint</a:t>
            </a:r>
          </a:p>
          <a:p>
            <a:pPr marL="1728000" lvl="3" indent="-216000">
              <a:spcBef>
                <a:spcPts val="567"/>
              </a:spcBef>
              <a:buClr>
                <a:srgbClr val="000000"/>
              </a:buClr>
              <a:buSzPct val="75000"/>
              <a:buFont typeface="Symbol" charset="2"/>
              <a:buChar char=""/>
            </a:pPr>
            <a:r>
              <a:rPr lang="hu-HU" sz="2000" b="0" strike="noStrike" spc="-1">
                <a:solidFill>
                  <a:srgbClr val="000000"/>
                </a:solidFill>
                <a:latin typeface="Calibri"/>
              </a:rPr>
              <a:t>Negyedik vázlatszint</a:t>
            </a:r>
          </a:p>
          <a:p>
            <a:pPr marL="2160000" lvl="4" indent="-216000">
              <a:spcBef>
                <a:spcPts val="283"/>
              </a:spcBef>
              <a:buClr>
                <a:srgbClr val="000000"/>
              </a:buClr>
              <a:buSzPct val="45000"/>
              <a:buFont typeface="Wingdings" charset="2"/>
              <a:buChar char=""/>
            </a:pPr>
            <a:r>
              <a:rPr lang="hu-HU" sz="2000" b="0" strike="noStrike" spc="-1">
                <a:solidFill>
                  <a:srgbClr val="000000"/>
                </a:solidFill>
                <a:latin typeface="Calibri"/>
              </a:rPr>
              <a:t>Ötödik vázlatszint</a:t>
            </a:r>
          </a:p>
          <a:p>
            <a:pPr marL="2592000" lvl="5" indent="-216000">
              <a:spcBef>
                <a:spcPts val="283"/>
              </a:spcBef>
              <a:buClr>
                <a:srgbClr val="000000"/>
              </a:buClr>
              <a:buSzPct val="45000"/>
              <a:buFont typeface="Wingdings" charset="2"/>
              <a:buChar char=""/>
            </a:pPr>
            <a:r>
              <a:rPr lang="hu-HU" sz="2000" b="0" strike="noStrike" spc="-1">
                <a:solidFill>
                  <a:srgbClr val="000000"/>
                </a:solidFill>
                <a:latin typeface="Calibri"/>
              </a:rPr>
              <a:t>Hatodik vázlatszint</a:t>
            </a:r>
          </a:p>
          <a:p>
            <a:pPr marL="3024000" lvl="6" indent="-216000">
              <a:spcBef>
                <a:spcPts val="283"/>
              </a:spcBef>
              <a:buClr>
                <a:srgbClr val="000000"/>
              </a:buClr>
              <a:buSzPct val="45000"/>
              <a:buFont typeface="Wingdings" charset="2"/>
              <a:buChar char=""/>
            </a:pPr>
            <a:r>
              <a:rPr lang="hu-HU" sz="2000" b="0" strike="noStrike" spc="-1">
                <a:solidFill>
                  <a:srgbClr val="000000"/>
                </a:solidFill>
                <a:latin typeface="Calibri"/>
              </a:rPr>
              <a:t>Hetedik vázlatszint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hu-HU" sz="4400" b="0" strike="noStrike" spc="-1">
                <a:solidFill>
                  <a:srgbClr val="000000"/>
                </a:solidFill>
                <a:latin typeface="Calibri"/>
              </a:rPr>
              <a:t>Mintacím szerkesztése</a:t>
            </a:r>
          </a:p>
        </p:txBody>
      </p:sp>
      <p:sp>
        <p:nvSpPr>
          <p:cNvPr id="42"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hu-HU" sz="3200" b="0" strike="noStrike" spc="-1">
                <a:solidFill>
                  <a:srgbClr val="000000"/>
                </a:solidFill>
                <a:latin typeface="Calibri"/>
              </a:rPr>
              <a:t>Mintaszöveg szerkesztése</a:t>
            </a:r>
          </a:p>
          <a:p>
            <a:pPr marL="743040" lvl="1" indent="-285480">
              <a:lnSpc>
                <a:spcPct val="100000"/>
              </a:lnSpc>
              <a:spcBef>
                <a:spcPts val="561"/>
              </a:spcBef>
              <a:buClr>
                <a:srgbClr val="000000"/>
              </a:buClr>
              <a:buFont typeface="Arial"/>
              <a:buChar char="–"/>
            </a:pPr>
            <a:r>
              <a:rPr lang="hu-HU" sz="2800" b="0" strike="noStrike" spc="-1">
                <a:solidFill>
                  <a:srgbClr val="000000"/>
                </a:solidFill>
                <a:latin typeface="Calibri"/>
              </a:rPr>
              <a:t>Második szint</a:t>
            </a:r>
          </a:p>
          <a:p>
            <a:pPr marL="1143000" lvl="2" indent="-228240">
              <a:lnSpc>
                <a:spcPct val="100000"/>
              </a:lnSpc>
              <a:spcBef>
                <a:spcPts val="479"/>
              </a:spcBef>
              <a:buClr>
                <a:srgbClr val="000000"/>
              </a:buClr>
              <a:buFont typeface="Arial"/>
              <a:buChar char="•"/>
            </a:pPr>
            <a:r>
              <a:rPr lang="hu-HU" sz="2400" b="0" strike="noStrike" spc="-1">
                <a:solidFill>
                  <a:srgbClr val="000000"/>
                </a:solidFill>
                <a:latin typeface="Calibri"/>
              </a:rPr>
              <a:t>Harmadik szint</a:t>
            </a:r>
          </a:p>
          <a:p>
            <a:pPr marL="1600200" lvl="3" indent="-228240">
              <a:lnSpc>
                <a:spcPct val="100000"/>
              </a:lnSpc>
              <a:spcBef>
                <a:spcPts val="400"/>
              </a:spcBef>
              <a:buClr>
                <a:srgbClr val="000000"/>
              </a:buClr>
              <a:buFont typeface="Arial"/>
              <a:buChar char="–"/>
            </a:pPr>
            <a:r>
              <a:rPr lang="hu-HU" sz="2000" b="0" strike="noStrike" spc="-1">
                <a:solidFill>
                  <a:srgbClr val="000000"/>
                </a:solidFill>
                <a:latin typeface="Calibri"/>
              </a:rPr>
              <a:t>Negyedik szint</a:t>
            </a:r>
          </a:p>
          <a:p>
            <a:pPr marL="2057400" lvl="4" indent="-228240">
              <a:lnSpc>
                <a:spcPct val="100000"/>
              </a:lnSpc>
              <a:spcBef>
                <a:spcPts val="400"/>
              </a:spcBef>
              <a:buClr>
                <a:srgbClr val="000000"/>
              </a:buClr>
              <a:buFont typeface="Arial"/>
              <a:buChar char="»"/>
            </a:pPr>
            <a:r>
              <a:rPr lang="hu-HU" sz="2000" b="0" strike="noStrike" spc="-1">
                <a:solidFill>
                  <a:srgbClr val="000000"/>
                </a:solidFill>
                <a:latin typeface="Calibri"/>
              </a:rPr>
              <a:t>Ötödik szint</a:t>
            </a:r>
          </a:p>
        </p:txBody>
      </p:sp>
      <p:sp>
        <p:nvSpPr>
          <p:cNvPr id="43"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2E20942D-9911-4D68-A000-9C2B3641510A}" type="datetime">
              <a:rPr lang="hu-HU" sz="1200" b="0" strike="noStrike" spc="-1">
                <a:solidFill>
                  <a:srgbClr val="8B8B8B"/>
                </a:solidFill>
                <a:latin typeface="Calibri"/>
              </a:rPr>
              <a:t>2021. 03. 15.</a:t>
            </a:fld>
            <a:endParaRPr lang="hu-HU" sz="1200" b="0" strike="noStrike" spc="-1">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lstStyle/>
          <a:p>
            <a:endParaRPr lang="hu-HU" sz="2400" b="0" strike="noStrike" spc="-1">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A88B5440-8572-4508-A93F-D7690E374B11}" type="slidenum">
              <a:rPr lang="hu-HU" sz="1200" b="0" strike="noStrike" spc="-1">
                <a:solidFill>
                  <a:srgbClr val="8B8B8B"/>
                </a:solidFill>
                <a:latin typeface="Calibri"/>
              </a:rPr>
              <a:t>‹#›</a:t>
            </a:fld>
            <a:endParaRPr lang="hu-HU"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file:///E:\Kele\00_trening-tanacsadas\000_&#220;gyfelek\Benus_Feriek\2020\Weldone\Toolkit\00_TOOLKITEK\01_inprogress\Matrai\Toolkit_4_TIG%20dressing\Image04.MOV" TargetMode="External"/><Relationship Id="rId2" Type="http://schemas.openxmlformats.org/officeDocument/2006/relationships/image" Target="../media/image1.gif"/><Relationship Id="rId1" Type="http://schemas.openxmlformats.org/officeDocument/2006/relationships/slideLayout" Target="../slideLayouts/slideLayout13.xml"/><Relationship Id="rId4" Type="http://schemas.openxmlformats.org/officeDocument/2006/relationships/hyperlink" Target="file:///E:\Kele\00_trening-tanacsadas\000_&#220;gyfelek\Benus_Feriek\2020\Weldone\Toolkit\00_TOOLKITEK\01_inprogress\Matrai\Toolkit_4_TIG%20dressing\Image05.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685800" y="2130480"/>
            <a:ext cx="7772040" cy="1469520"/>
          </a:xfrm>
          <a:prstGeom prst="rect">
            <a:avLst/>
          </a:prstGeom>
          <a:noFill/>
          <a:ln w="0">
            <a:noFill/>
          </a:ln>
        </p:spPr>
        <p:txBody>
          <a:bodyPr anchor="ctr">
            <a:noAutofit/>
          </a:bodyPr>
          <a:lstStyle/>
          <a:p>
            <a:pPr algn="ctr">
              <a:lnSpc>
                <a:spcPct val="100000"/>
              </a:lnSpc>
            </a:pPr>
            <a:r>
              <a:rPr lang="hu-HU" sz="4400" b="0" strike="noStrike" spc="-1">
                <a:solidFill>
                  <a:srgbClr val="000000"/>
                </a:solidFill>
                <a:latin typeface="Calibri"/>
              </a:rPr>
              <a:t>Welded joints’ reactions</a:t>
            </a:r>
          </a:p>
        </p:txBody>
      </p:sp>
      <p:sp>
        <p:nvSpPr>
          <p:cNvPr id="83" name="TextShape 2"/>
          <p:cNvSpPr txBox="1"/>
          <p:nvPr/>
        </p:nvSpPr>
        <p:spPr>
          <a:xfrm>
            <a:off x="1371600" y="3886200"/>
            <a:ext cx="6400440" cy="1752120"/>
          </a:xfrm>
          <a:prstGeom prst="rect">
            <a:avLst/>
          </a:prstGeom>
          <a:noFill/>
          <a:ln w="0">
            <a:noFill/>
          </a:ln>
        </p:spPr>
        <p:txBody>
          <a:bodyPr>
            <a:noAutofit/>
          </a:bodyPr>
          <a:lstStyle/>
          <a:p>
            <a:pPr algn="ctr">
              <a:lnSpc>
                <a:spcPct val="100000"/>
              </a:lnSpc>
              <a:spcBef>
                <a:spcPts val="641"/>
              </a:spcBef>
              <a:tabLst>
                <a:tab pos="0" algn="l"/>
              </a:tabLst>
            </a:pPr>
            <a:r>
              <a:rPr lang="hu-HU" sz="3200" b="0" strike="noStrike" spc="-1">
                <a:solidFill>
                  <a:srgbClr val="8B8B8B"/>
                </a:solidFill>
                <a:latin typeface="Calibri"/>
              </a:rPr>
              <a:t>Welded structures under cyclical load</a:t>
            </a:r>
            <a:endParaRPr lang="hu-HU" sz="3200" b="0" strike="noStrike" spc="-1">
              <a:latin typeface="Arial"/>
            </a:endParaRPr>
          </a:p>
          <a:p>
            <a:pPr algn="ctr">
              <a:lnSpc>
                <a:spcPct val="100000"/>
              </a:lnSpc>
              <a:spcBef>
                <a:spcPts val="641"/>
              </a:spcBef>
              <a:tabLst>
                <a:tab pos="0" algn="l"/>
              </a:tabLst>
            </a:pPr>
            <a:endParaRPr lang="hu-HU" sz="32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1"/>
          <p:cNvGraphicFramePr/>
          <p:nvPr/>
        </p:nvGraphicFramePr>
        <p:xfrm>
          <a:off x="53640" y="260640"/>
          <a:ext cx="8910720" cy="6992280"/>
        </p:xfrm>
        <a:graphic>
          <a:graphicData uri="http://schemas.openxmlformats.org/drawingml/2006/table">
            <a:tbl>
              <a:tblPr/>
              <a:tblGrid>
                <a:gridCol w="8910720">
                  <a:extLst>
                    <a:ext uri="{9D8B030D-6E8A-4147-A177-3AD203B41FA5}">
                      <a16:colId xmlns:a16="http://schemas.microsoft.com/office/drawing/2014/main" val="20000"/>
                    </a:ext>
                  </a:extLst>
                </a:gridCol>
              </a:tblGrid>
              <a:tr h="1071720">
                <a:tc>
                  <a:txBody>
                    <a:bodyPr/>
                    <a:lstStyle/>
                    <a:p>
                      <a:pPr algn="ctr">
                        <a:lnSpc>
                          <a:spcPct val="100000"/>
                        </a:lnSpc>
                        <a:tabLst>
                          <a:tab pos="0" algn="l"/>
                        </a:tabLst>
                      </a:pPr>
                      <a:r>
                        <a:rPr lang="hu-HU" sz="3600" b="1" strike="noStrike" spc="-1">
                          <a:solidFill>
                            <a:srgbClr val="FFFFFF"/>
                          </a:solidFill>
                          <a:latin typeface="Calibri"/>
                        </a:rPr>
                        <a:t>Welded structures under pulsating load</a:t>
                      </a:r>
                      <a:endParaRPr lang="hu-HU" sz="3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BACC6"/>
                    </a:solidFill>
                  </a:tcPr>
                </a:tc>
                <a:extLst>
                  <a:ext uri="{0D108BD9-81ED-4DB2-BD59-A6C34878D82A}">
                    <a16:rowId xmlns:a16="http://schemas.microsoft.com/office/drawing/2014/main" val="10000"/>
                  </a:ext>
                </a:extLst>
              </a:tr>
              <a:tr h="2960280">
                <a:tc>
                  <a:txBody>
                    <a:bodyPr/>
                    <a:lstStyle/>
                    <a:p>
                      <a:pPr marL="324000">
                        <a:lnSpc>
                          <a:spcPct val="100000"/>
                        </a:lnSpc>
                      </a:pPr>
                      <a:r>
                        <a:rPr lang="hu-HU" sz="1100" b="0" strike="noStrike" spc="-1">
                          <a:solidFill>
                            <a:srgbClr val="000000"/>
                          </a:solidFill>
                          <a:latin typeface="Calibri"/>
                        </a:rPr>
                        <a:t>1 The trainer  should explain how loading cyclically changes in time, and what the causes of cyclic loading are.</a:t>
                      </a:r>
                      <a:endParaRPr lang="hu-HU" sz="1100" b="0" strike="noStrike" spc="-1">
                        <a:solidFill>
                          <a:srgbClr val="000000"/>
                        </a:solidFill>
                        <a:latin typeface="Calibri"/>
                        <a:ea typeface="Microsoft YaHei"/>
                      </a:endParaRPr>
                    </a:p>
                    <a:p>
                      <a:pPr marL="324000">
                        <a:lnSpc>
                          <a:spcPct val="100000"/>
                        </a:lnSpc>
                      </a:pPr>
                      <a:r>
                        <a:rPr lang="hu-HU" sz="1100" b="0" strike="noStrike" spc="-1">
                          <a:solidFill>
                            <a:srgbClr val="000000"/>
                          </a:solidFill>
                          <a:latin typeface="Calibri"/>
                        </a:rPr>
                        <a:t>2 The trainer should  give examples on how to improve microstructure of welded joints.</a:t>
                      </a:r>
                      <a:endParaRPr lang="hu-HU" sz="1100" b="0" strike="noStrike" spc="-1">
                        <a:solidFill>
                          <a:srgbClr val="000000"/>
                        </a:solidFill>
                        <a:latin typeface="Calibri"/>
                        <a:ea typeface="Microsoft YaHei"/>
                      </a:endParaRPr>
                    </a:p>
                    <a:p>
                      <a:pPr marL="324000">
                        <a:lnSpc>
                          <a:spcPct val="100000"/>
                        </a:lnSpc>
                      </a:pPr>
                      <a:r>
                        <a:rPr lang="hu-HU" sz="1100" b="0" strike="noStrike" spc="-1">
                          <a:solidFill>
                            <a:srgbClr val="000000"/>
                          </a:solidFill>
                          <a:latin typeface="Calibri"/>
                        </a:rPr>
                        <a:t>3 The trainer should demonstrate the action taken to reduce the fatigue  in the completed fillet weld via video and pictures for the practice.  Students should identify in the completed fillet weld how can soft edges can be achived  (video and pictures for the practice during exercice).</a:t>
                      </a:r>
                      <a:endParaRPr lang="hu-HU" sz="1100" b="0" strike="noStrike" spc="-1">
                        <a:solidFill>
                          <a:srgbClr val="000000"/>
                        </a:solidFill>
                        <a:latin typeface="Calibri"/>
                        <a:ea typeface="Microsoft YaHei"/>
                      </a:endParaRPr>
                    </a:p>
                    <a:p>
                      <a:pPr marL="324000">
                        <a:lnSpc>
                          <a:spcPct val="100000"/>
                        </a:lnSpc>
                      </a:pPr>
                      <a:endParaRPr lang="hu-HU" sz="1100" b="0" strike="noStrike" spc="-1">
                        <a:solidFill>
                          <a:srgbClr val="000000"/>
                        </a:solidFill>
                        <a:latin typeface="Calibri"/>
                        <a:ea typeface="Microsoft YaHei"/>
                      </a:endParaRPr>
                    </a:p>
                    <a:p>
                      <a:pPr marL="324000">
                        <a:lnSpc>
                          <a:spcPct val="100000"/>
                        </a:lnSpc>
                      </a:pPr>
                      <a:r>
                        <a:rPr lang="hu-HU" sz="1100" b="0" strike="noStrike" spc="-1">
                          <a:solidFill>
                            <a:srgbClr val="000000"/>
                          </a:solidFill>
                          <a:latin typeface="Calibri"/>
                        </a:rPr>
                        <a:t>a) Convex fillet weld to reduce fatigue limit</a:t>
                      </a:r>
                      <a:endParaRPr lang="hu-HU" sz="1100" b="0" strike="noStrike" spc="-1">
                        <a:solidFill>
                          <a:srgbClr val="000000"/>
                        </a:solidFill>
                        <a:latin typeface="Calibri"/>
                        <a:ea typeface="Microsoft YaHei"/>
                      </a:endParaRPr>
                    </a:p>
                    <a:p>
                      <a:pPr marL="324000">
                        <a:lnSpc>
                          <a:spcPct val="100000"/>
                        </a:lnSpc>
                      </a:pPr>
                      <a:r>
                        <a:rPr lang="hu-HU" sz="1100" b="0" strike="noStrike" spc="-1">
                          <a:solidFill>
                            <a:srgbClr val="000000"/>
                          </a:solidFill>
                          <a:latin typeface="Calibri"/>
                        </a:rPr>
                        <a:t>b) TIG dressing to improve fatigue limit; bottom edge of the fillet weld (video)</a:t>
                      </a:r>
                      <a:endParaRPr lang="hu-HU" sz="1100" b="0" strike="noStrike" spc="-1">
                        <a:solidFill>
                          <a:srgbClr val="000000"/>
                        </a:solidFill>
                        <a:latin typeface="Calibri"/>
                        <a:ea typeface="Microsoft YaHei"/>
                      </a:endParaRPr>
                    </a:p>
                    <a:p>
                      <a:pPr marL="324000">
                        <a:lnSpc>
                          <a:spcPct val="100000"/>
                        </a:lnSpc>
                      </a:pPr>
                      <a:r>
                        <a:rPr lang="hu-HU" sz="1100" b="0" strike="noStrike" spc="-1">
                          <a:solidFill>
                            <a:srgbClr val="000000"/>
                          </a:solidFill>
                          <a:latin typeface="Calibri"/>
                        </a:rPr>
                        <a:t>c) TIG dressing to improve fatigue limit; bottom edge of the fillet weld (picture)</a:t>
                      </a:r>
                      <a:endParaRPr lang="hu-HU" sz="1100" b="0" strike="noStrike" spc="-1">
                        <a:solidFill>
                          <a:srgbClr val="000000"/>
                        </a:solidFill>
                        <a:latin typeface="Calibri"/>
                        <a:ea typeface="Microsoft YaHei"/>
                      </a:endParaRPr>
                    </a:p>
                    <a:p>
                      <a:pPr marL="324000">
                        <a:lnSpc>
                          <a:spcPct val="100000"/>
                        </a:lnSpc>
                      </a:pPr>
                      <a:r>
                        <a:rPr lang="hu-HU" sz="1100" b="0" strike="noStrike" spc="-1">
                          <a:solidFill>
                            <a:srgbClr val="000000"/>
                          </a:solidFill>
                          <a:latin typeface="Calibri"/>
                        </a:rPr>
                        <a:t>d) TIG dressing to improve the fatigue limit; top edge of the fillet weld (video)</a:t>
                      </a:r>
                      <a:endParaRPr lang="hu-HU" sz="1100" b="0" strike="noStrike" spc="-1">
                        <a:solidFill>
                          <a:srgbClr val="000000"/>
                        </a:solidFill>
                        <a:latin typeface="Calibri"/>
                        <a:ea typeface="Microsoft YaHei"/>
                      </a:endParaRPr>
                    </a:p>
                    <a:p>
                      <a:pPr marL="324000">
                        <a:lnSpc>
                          <a:spcPct val="100000"/>
                        </a:lnSpc>
                      </a:pPr>
                      <a:r>
                        <a:rPr lang="hu-HU" sz="1100" b="0" strike="noStrike" spc="-1">
                          <a:solidFill>
                            <a:srgbClr val="000000"/>
                          </a:solidFill>
                          <a:latin typeface="Calibri"/>
                        </a:rPr>
                        <a:t>e) TIG dressing to improve fatigue limit; full fillet weld (picture)</a:t>
                      </a:r>
                      <a:endParaRPr lang="hu-HU" sz="1100" b="0" strike="noStrike" spc="-1">
                        <a:solidFill>
                          <a:srgbClr val="000000"/>
                        </a:solidFill>
                        <a:latin typeface="Calibri"/>
                        <a:ea typeface="Microsoft YaHei"/>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2EA"/>
                    </a:solidFill>
                  </a:tcPr>
                </a:tc>
                <a:extLst>
                  <a:ext uri="{0D108BD9-81ED-4DB2-BD59-A6C34878D82A}">
                    <a16:rowId xmlns:a16="http://schemas.microsoft.com/office/drawing/2014/main" val="10001"/>
                  </a:ext>
                </a:extLst>
              </a:tr>
              <a:tr h="296028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Table 1"/>
          <p:cNvGraphicFramePr/>
          <p:nvPr>
            <p:extLst>
              <p:ext uri="{D42A27DB-BD31-4B8C-83A1-F6EECF244321}">
                <p14:modId xmlns:p14="http://schemas.microsoft.com/office/powerpoint/2010/main" val="2138503009"/>
              </p:ext>
            </p:extLst>
          </p:nvPr>
        </p:nvGraphicFramePr>
        <p:xfrm>
          <a:off x="395640" y="549360"/>
          <a:ext cx="8229240" cy="4982160"/>
        </p:xfrm>
        <a:graphic>
          <a:graphicData uri="http://schemas.openxmlformats.org/drawingml/2006/table">
            <a:tbl>
              <a:tblPr/>
              <a:tblGrid>
                <a:gridCol w="2314440">
                  <a:extLst>
                    <a:ext uri="{9D8B030D-6E8A-4147-A177-3AD203B41FA5}">
                      <a16:colId xmlns:a16="http://schemas.microsoft.com/office/drawing/2014/main" val="20000"/>
                    </a:ext>
                  </a:extLst>
                </a:gridCol>
                <a:gridCol w="5914800">
                  <a:extLst>
                    <a:ext uri="{9D8B030D-6E8A-4147-A177-3AD203B41FA5}">
                      <a16:colId xmlns:a16="http://schemas.microsoft.com/office/drawing/2014/main" val="20001"/>
                    </a:ext>
                  </a:extLst>
                </a:gridCol>
              </a:tblGrid>
              <a:tr h="321840">
                <a:tc>
                  <a:txBody>
                    <a:bodyPr/>
                    <a:lstStyle/>
                    <a:p>
                      <a:pPr>
                        <a:lnSpc>
                          <a:spcPct val="100000"/>
                        </a:lnSpc>
                      </a:pPr>
                      <a:r>
                        <a:rPr lang="hu-HU" sz="1800" b="1" strike="noStrike" spc="-1">
                          <a:solidFill>
                            <a:srgbClr val="FFFFFF"/>
                          </a:solidFill>
                          <a:latin typeface="Calibri"/>
                        </a:rPr>
                        <a:t>Gyakorlat neve</a:t>
                      </a:r>
                      <a:endParaRPr lang="hu-HU"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BACC6"/>
                    </a:solidFill>
                  </a:tcPr>
                </a:tc>
                <a:tc>
                  <a:txBody>
                    <a:bodyPr/>
                    <a:lstStyle/>
                    <a:p>
                      <a:pPr>
                        <a:lnSpc>
                          <a:spcPct val="100000"/>
                        </a:lnSpc>
                      </a:pPr>
                      <a:r>
                        <a:rPr lang="hu-HU" sz="1800" b="1" strike="noStrike" spc="-1">
                          <a:solidFill>
                            <a:srgbClr val="FFFFFF"/>
                          </a:solidFill>
                          <a:latin typeface="Calibri"/>
                        </a:rPr>
                        <a:t>Welded structures under pulsating load</a:t>
                      </a:r>
                      <a:endParaRPr lang="hu-HU"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BACC6"/>
                    </a:solidFill>
                  </a:tcPr>
                </a:tc>
                <a:extLst>
                  <a:ext uri="{0D108BD9-81ED-4DB2-BD59-A6C34878D82A}">
                    <a16:rowId xmlns:a16="http://schemas.microsoft.com/office/drawing/2014/main" val="10000"/>
                  </a:ext>
                </a:extLst>
              </a:tr>
              <a:tr h="1492200">
                <a:tc>
                  <a:txBody>
                    <a:bodyPr/>
                    <a:lstStyle/>
                    <a:p>
                      <a:pPr>
                        <a:lnSpc>
                          <a:spcPct val="100000"/>
                        </a:lnSpc>
                      </a:pPr>
                      <a:r>
                        <a:rPr lang="hu-HU" sz="1100" b="0" strike="noStrike" spc="-1">
                          <a:solidFill>
                            <a:srgbClr val="000000"/>
                          </a:solidFill>
                          <a:latin typeface="Calibri"/>
                        </a:rPr>
                        <a:t>Solution</a:t>
                      </a:r>
                      <a:endParaRPr lang="hu-HU" sz="11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2EA"/>
                    </a:solidFill>
                  </a:tcPr>
                </a:tc>
                <a:tc>
                  <a:txBody>
                    <a:bodyPr/>
                    <a:lstStyle/>
                    <a:p>
                      <a:r>
                        <a:rPr lang="hu-HU" sz="1100" b="0" strike="noStrike" spc="-1" dirty="0">
                          <a:solidFill>
                            <a:srgbClr val="000000"/>
                          </a:solidFill>
                          <a:latin typeface="Calibri"/>
                        </a:rPr>
                        <a:t>1. The </a:t>
                      </a:r>
                      <a:r>
                        <a:rPr lang="hu-HU" sz="1100" b="0" strike="noStrike" spc="-1" dirty="0" err="1">
                          <a:solidFill>
                            <a:srgbClr val="000000"/>
                          </a:solidFill>
                          <a:latin typeface="Calibri"/>
                        </a:rPr>
                        <a:t>load</a:t>
                      </a:r>
                      <a:r>
                        <a:rPr lang="hu-HU" sz="1100" b="0" strike="noStrike" spc="-1" dirty="0">
                          <a:solidFill>
                            <a:srgbClr val="000000"/>
                          </a:solidFill>
                          <a:latin typeface="Calibri"/>
                        </a:rPr>
                        <a:t> </a:t>
                      </a:r>
                      <a:r>
                        <a:rPr lang="hu-HU" sz="1100" b="0" strike="noStrike" spc="-1" dirty="0" err="1">
                          <a:solidFill>
                            <a:srgbClr val="000000"/>
                          </a:solidFill>
                          <a:latin typeface="Calibri"/>
                        </a:rPr>
                        <a:t>changes</a:t>
                      </a:r>
                      <a:r>
                        <a:rPr lang="hu-HU" sz="1100" b="0" strike="noStrike" spc="-1" dirty="0">
                          <a:solidFill>
                            <a:srgbClr val="000000"/>
                          </a:solidFill>
                          <a:latin typeface="Calibri"/>
                        </a:rPr>
                        <a:t> </a:t>
                      </a:r>
                      <a:r>
                        <a:rPr lang="hu-HU" sz="1100" b="0" strike="noStrike" spc="-1" dirty="0" err="1">
                          <a:solidFill>
                            <a:srgbClr val="000000"/>
                          </a:solidFill>
                          <a:latin typeface="Calibri"/>
                        </a:rPr>
                        <a:t>at</a:t>
                      </a:r>
                      <a:r>
                        <a:rPr lang="hu-HU" sz="1100" b="0" strike="noStrike" spc="-1" dirty="0">
                          <a:solidFill>
                            <a:srgbClr val="000000"/>
                          </a:solidFill>
                          <a:latin typeface="Calibri"/>
                        </a:rPr>
                        <a:t> random </a:t>
                      </a:r>
                      <a:r>
                        <a:rPr lang="hu-HU" sz="1100" b="0" strike="noStrike" spc="-1" dirty="0" err="1">
                          <a:solidFill>
                            <a:srgbClr val="000000"/>
                          </a:solidFill>
                          <a:latin typeface="Calibri"/>
                        </a:rPr>
                        <a:t>or</a:t>
                      </a:r>
                      <a:r>
                        <a:rPr lang="hu-HU" sz="1100" b="0" strike="noStrike" spc="-1" dirty="0">
                          <a:solidFill>
                            <a:srgbClr val="000000"/>
                          </a:solidFill>
                          <a:latin typeface="Calibri"/>
                        </a:rPr>
                        <a:t> </a:t>
                      </a:r>
                      <a:r>
                        <a:rPr lang="hu-HU" sz="1100" b="0" strike="noStrike" spc="-1" dirty="0" err="1">
                          <a:solidFill>
                            <a:srgbClr val="000000"/>
                          </a:solidFill>
                          <a:latin typeface="Calibri"/>
                        </a:rPr>
                        <a:t>harmoniously</a:t>
                      </a:r>
                      <a:r>
                        <a:rPr lang="hu-HU" sz="1100" b="0" strike="noStrike" spc="-1" dirty="0">
                          <a:solidFill>
                            <a:srgbClr val="000000"/>
                          </a:solidFill>
                          <a:latin typeface="Calibri"/>
                        </a:rPr>
                        <a:t> in </a:t>
                      </a:r>
                      <a:r>
                        <a:rPr lang="hu-HU" sz="1100" b="0" strike="noStrike" spc="-1" dirty="0" err="1">
                          <a:solidFill>
                            <a:srgbClr val="000000"/>
                          </a:solidFill>
                          <a:latin typeface="Calibri"/>
                        </a:rPr>
                        <a:t>time</a:t>
                      </a:r>
                      <a:r>
                        <a:rPr lang="hu-HU" sz="1100" b="0" strike="noStrike" spc="-1" dirty="0">
                          <a:solidFill>
                            <a:srgbClr val="000000"/>
                          </a:solidFill>
                          <a:latin typeface="Calibri"/>
                        </a:rPr>
                        <a:t>.  The </a:t>
                      </a:r>
                      <a:r>
                        <a:rPr lang="hu-HU" sz="1100" b="0" strike="noStrike" spc="-1" dirty="0" err="1">
                          <a:solidFill>
                            <a:srgbClr val="000000"/>
                          </a:solidFill>
                          <a:latin typeface="Calibri"/>
                        </a:rPr>
                        <a:t>change</a:t>
                      </a:r>
                      <a:r>
                        <a:rPr lang="hu-HU" sz="1100" b="0" strike="noStrike" spc="-1" dirty="0">
                          <a:solidFill>
                            <a:srgbClr val="000000"/>
                          </a:solidFill>
                          <a:latin typeface="Calibri"/>
                        </a:rPr>
                        <a:t> </a:t>
                      </a:r>
                      <a:r>
                        <a:rPr lang="hu-HU" sz="1100" b="0" strike="noStrike" spc="-1" dirty="0" err="1">
                          <a:solidFill>
                            <a:srgbClr val="000000"/>
                          </a:solidFill>
                          <a:latin typeface="Calibri"/>
                        </a:rPr>
                        <a:t>may</a:t>
                      </a:r>
                      <a:r>
                        <a:rPr lang="hu-HU" sz="1100" b="0" strike="noStrike" spc="-1" dirty="0">
                          <a:solidFill>
                            <a:srgbClr val="000000"/>
                          </a:solidFill>
                          <a:latin typeface="Calibri"/>
                        </a:rPr>
                        <a:t> </a:t>
                      </a:r>
                      <a:r>
                        <a:rPr lang="hu-HU" sz="1100" b="0" strike="noStrike" spc="-1" dirty="0" err="1">
                          <a:solidFill>
                            <a:srgbClr val="000000"/>
                          </a:solidFill>
                          <a:latin typeface="Calibri"/>
                        </a:rPr>
                        <a:t>affect</a:t>
                      </a:r>
                      <a:r>
                        <a:rPr lang="hu-HU" sz="1100" b="0" strike="noStrike" spc="-1" dirty="0">
                          <a:solidFill>
                            <a:srgbClr val="000000"/>
                          </a:solidFill>
                          <a:latin typeface="Calibri"/>
                        </a:rPr>
                        <a:t> </a:t>
                      </a:r>
                      <a:r>
                        <a:rPr lang="hu-HU" sz="1100" b="0" strike="noStrike" spc="-1" dirty="0" err="1">
                          <a:solidFill>
                            <a:srgbClr val="000000"/>
                          </a:solidFill>
                          <a:latin typeface="Calibri"/>
                        </a:rPr>
                        <a:t>both</a:t>
                      </a:r>
                      <a:r>
                        <a:rPr lang="hu-HU" sz="1100" b="0" strike="noStrike" spc="-1" dirty="0">
                          <a:solidFill>
                            <a:srgbClr val="000000"/>
                          </a:solidFill>
                          <a:latin typeface="Calibri"/>
                        </a:rPr>
                        <a:t> </a:t>
                      </a:r>
                      <a:r>
                        <a:rPr lang="hu-HU" sz="1100" b="0" strike="noStrike" spc="-1" dirty="0" err="1">
                          <a:solidFill>
                            <a:srgbClr val="000000"/>
                          </a:solidFill>
                          <a:latin typeface="Calibri"/>
                        </a:rPr>
                        <a:t>the</a:t>
                      </a:r>
                      <a:r>
                        <a:rPr lang="hu-HU" sz="1100" b="0" strike="noStrike" spc="-1" dirty="0">
                          <a:solidFill>
                            <a:srgbClr val="000000"/>
                          </a:solidFill>
                          <a:latin typeface="Calibri"/>
                        </a:rPr>
                        <a:t> </a:t>
                      </a:r>
                      <a:r>
                        <a:rPr lang="hu-HU" sz="1100" b="0" strike="noStrike" spc="-1" dirty="0" err="1">
                          <a:solidFill>
                            <a:srgbClr val="000000"/>
                          </a:solidFill>
                          <a:latin typeface="Calibri"/>
                        </a:rPr>
                        <a:t>degree</a:t>
                      </a:r>
                      <a:r>
                        <a:rPr lang="hu-HU" sz="1100" b="0" strike="noStrike" spc="-1" dirty="0">
                          <a:solidFill>
                            <a:srgbClr val="000000"/>
                          </a:solidFill>
                          <a:latin typeface="Calibri"/>
                        </a:rPr>
                        <a:t> of </a:t>
                      </a:r>
                      <a:r>
                        <a:rPr lang="hu-HU" sz="1100" b="0" strike="noStrike" spc="-1" dirty="0" err="1">
                          <a:solidFill>
                            <a:srgbClr val="000000"/>
                          </a:solidFill>
                          <a:latin typeface="Calibri"/>
                        </a:rPr>
                        <a:t>load</a:t>
                      </a:r>
                      <a:r>
                        <a:rPr lang="hu-HU" sz="1100" b="0" strike="noStrike" spc="-1" dirty="0">
                          <a:solidFill>
                            <a:srgbClr val="000000"/>
                          </a:solidFill>
                          <a:latin typeface="Calibri"/>
                        </a:rPr>
                        <a:t> </a:t>
                      </a:r>
                      <a:r>
                        <a:rPr lang="hu-HU" sz="1100" b="0" strike="noStrike" spc="-1" dirty="0" err="1">
                          <a:solidFill>
                            <a:srgbClr val="000000"/>
                          </a:solidFill>
                          <a:latin typeface="Calibri"/>
                        </a:rPr>
                        <a:t>change</a:t>
                      </a:r>
                      <a:r>
                        <a:rPr lang="hu-HU" sz="1100" b="0" strike="noStrike" spc="-1" dirty="0">
                          <a:solidFill>
                            <a:srgbClr val="000000"/>
                          </a:solidFill>
                          <a:latin typeface="Calibri"/>
                        </a:rPr>
                        <a:t> (</a:t>
                      </a:r>
                      <a:r>
                        <a:rPr lang="hu-HU" sz="1100" b="0" strike="noStrike" spc="-1" dirty="0" err="1">
                          <a:solidFill>
                            <a:srgbClr val="000000"/>
                          </a:solidFill>
                          <a:latin typeface="Calibri"/>
                        </a:rPr>
                        <a:t>eg</a:t>
                      </a:r>
                      <a:r>
                        <a:rPr lang="hu-HU" sz="1100" b="0" strike="noStrike" spc="-1" dirty="0">
                          <a:solidFill>
                            <a:srgbClr val="000000"/>
                          </a:solidFill>
                          <a:latin typeface="Calibri"/>
                        </a:rPr>
                        <a:t>. </a:t>
                      </a:r>
                      <a:r>
                        <a:rPr lang="hu-HU" sz="1100" b="0" strike="noStrike" spc="-1" dirty="0" err="1">
                          <a:solidFill>
                            <a:srgbClr val="000000"/>
                          </a:solidFill>
                          <a:latin typeface="Calibri"/>
                        </a:rPr>
                        <a:t>vibration</a:t>
                      </a:r>
                      <a:r>
                        <a:rPr lang="hu-HU" sz="1100" b="0" strike="noStrike" spc="-1" dirty="0">
                          <a:solidFill>
                            <a:srgbClr val="000000"/>
                          </a:solidFill>
                          <a:latin typeface="Calibri"/>
                        </a:rPr>
                        <a:t> </a:t>
                      </a:r>
                      <a:r>
                        <a:rPr lang="hu-HU" sz="1100" b="0" strike="noStrike" spc="-1" dirty="0" err="1">
                          <a:solidFill>
                            <a:srgbClr val="000000"/>
                          </a:solidFill>
                          <a:latin typeface="Calibri"/>
                        </a:rPr>
                        <a:t>amplitude</a:t>
                      </a:r>
                      <a:r>
                        <a:rPr lang="hu-HU" sz="1100" b="0" strike="noStrike" spc="-1" dirty="0">
                          <a:solidFill>
                            <a:srgbClr val="000000"/>
                          </a:solidFill>
                          <a:latin typeface="Calibri"/>
                        </a:rPr>
                        <a:t>) and </a:t>
                      </a:r>
                      <a:r>
                        <a:rPr lang="hu-HU" sz="1100" b="0" strike="noStrike" spc="-1" dirty="0" err="1">
                          <a:solidFill>
                            <a:srgbClr val="000000"/>
                          </a:solidFill>
                          <a:latin typeface="Calibri"/>
                        </a:rPr>
                        <a:t>its</a:t>
                      </a:r>
                      <a:r>
                        <a:rPr lang="hu-HU" sz="1100" b="0" strike="noStrike" spc="-1" dirty="0">
                          <a:solidFill>
                            <a:srgbClr val="000000"/>
                          </a:solidFill>
                          <a:latin typeface="Calibri"/>
                        </a:rPr>
                        <a:t> </a:t>
                      </a:r>
                      <a:r>
                        <a:rPr lang="hu-HU" sz="1100" b="0" strike="noStrike" spc="-1" dirty="0" err="1">
                          <a:solidFill>
                            <a:srgbClr val="000000"/>
                          </a:solidFill>
                          <a:latin typeface="Calibri"/>
                        </a:rPr>
                        <a:t>frequency</a:t>
                      </a:r>
                      <a:r>
                        <a:rPr lang="hu-HU" sz="1100" b="0" strike="noStrike" spc="-1" dirty="0">
                          <a:solidFill>
                            <a:srgbClr val="000000"/>
                          </a:solidFill>
                          <a:latin typeface="Calibri"/>
                        </a:rPr>
                        <a:t> (</a:t>
                      </a:r>
                      <a:r>
                        <a:rPr lang="hu-HU" sz="1100" b="0" strike="noStrike" spc="-1" dirty="0" err="1">
                          <a:solidFill>
                            <a:srgbClr val="000000"/>
                          </a:solidFill>
                          <a:latin typeface="Calibri"/>
                        </a:rPr>
                        <a:t>eg</a:t>
                      </a:r>
                      <a:r>
                        <a:rPr lang="hu-HU" sz="1100" b="0" strike="noStrike" spc="-1" dirty="0">
                          <a:solidFill>
                            <a:srgbClr val="000000"/>
                          </a:solidFill>
                          <a:latin typeface="Calibri"/>
                        </a:rPr>
                        <a:t>. </a:t>
                      </a:r>
                      <a:r>
                        <a:rPr lang="hu-HU" sz="1100" b="0" strike="noStrike" spc="-1" dirty="0" err="1">
                          <a:solidFill>
                            <a:srgbClr val="000000"/>
                          </a:solidFill>
                          <a:latin typeface="Calibri"/>
                        </a:rPr>
                        <a:t>vibration</a:t>
                      </a:r>
                      <a:r>
                        <a:rPr lang="hu-HU" sz="1100" b="0" strike="noStrike" spc="-1" dirty="0">
                          <a:solidFill>
                            <a:srgbClr val="000000"/>
                          </a:solidFill>
                          <a:latin typeface="Calibri"/>
                        </a:rPr>
                        <a:t> </a:t>
                      </a:r>
                      <a:r>
                        <a:rPr lang="hu-HU" sz="1100" b="0" strike="noStrike" spc="-1" dirty="0" err="1">
                          <a:solidFill>
                            <a:srgbClr val="000000"/>
                          </a:solidFill>
                          <a:latin typeface="Calibri"/>
                        </a:rPr>
                        <a:t>frequency</a:t>
                      </a:r>
                      <a:r>
                        <a:rPr lang="hu-HU" sz="1100" b="0" strike="noStrike" spc="-1" dirty="0">
                          <a:solidFill>
                            <a:srgbClr val="000000"/>
                          </a:solidFill>
                          <a:latin typeface="Calibri"/>
                        </a:rPr>
                        <a:t>). </a:t>
                      </a:r>
                      <a:endParaRPr lang="hu-HU" sz="1100" b="0" strike="noStrike" spc="-1" dirty="0">
                        <a:latin typeface="Arial"/>
                      </a:endParaRPr>
                    </a:p>
                    <a:p>
                      <a:r>
                        <a:rPr lang="hu-HU" sz="1100" b="0" strike="noStrike" spc="-1" dirty="0">
                          <a:solidFill>
                            <a:srgbClr val="000000"/>
                          </a:solidFill>
                          <a:latin typeface="Calibri"/>
                        </a:rPr>
                        <a:t>The </a:t>
                      </a:r>
                      <a:r>
                        <a:rPr lang="hu-HU" sz="1100" b="0" strike="noStrike" spc="-1" dirty="0" err="1">
                          <a:solidFill>
                            <a:srgbClr val="000000"/>
                          </a:solidFill>
                          <a:latin typeface="Calibri"/>
                        </a:rPr>
                        <a:t>lifetime</a:t>
                      </a:r>
                      <a:r>
                        <a:rPr lang="hu-HU" sz="1100" b="0" strike="noStrike" spc="-1" dirty="0">
                          <a:solidFill>
                            <a:srgbClr val="000000"/>
                          </a:solidFill>
                          <a:latin typeface="Calibri"/>
                        </a:rPr>
                        <a:t> of </a:t>
                      </a:r>
                      <a:r>
                        <a:rPr lang="hu-HU" sz="1100" b="0" strike="noStrike" spc="-1" dirty="0" err="1">
                          <a:solidFill>
                            <a:srgbClr val="000000"/>
                          </a:solidFill>
                          <a:latin typeface="Calibri"/>
                        </a:rPr>
                        <a:t>welded</a:t>
                      </a:r>
                      <a:r>
                        <a:rPr lang="hu-HU" sz="1100" b="0" strike="noStrike" spc="-1" dirty="0">
                          <a:solidFill>
                            <a:srgbClr val="000000"/>
                          </a:solidFill>
                          <a:latin typeface="Calibri"/>
                        </a:rPr>
                        <a:t> </a:t>
                      </a:r>
                      <a:r>
                        <a:rPr lang="hu-HU" sz="1100" b="0" strike="noStrike" spc="-1" dirty="0" err="1">
                          <a:solidFill>
                            <a:srgbClr val="000000"/>
                          </a:solidFill>
                          <a:latin typeface="Calibri"/>
                        </a:rPr>
                        <a:t>structures</a:t>
                      </a:r>
                      <a:r>
                        <a:rPr lang="hu-HU" sz="1100" b="0" strike="noStrike" spc="-1" dirty="0">
                          <a:solidFill>
                            <a:srgbClr val="000000"/>
                          </a:solidFill>
                          <a:latin typeface="Calibri"/>
                        </a:rPr>
                        <a:t> </a:t>
                      </a:r>
                      <a:r>
                        <a:rPr lang="hu-HU" sz="1100" b="0" strike="noStrike" spc="-1" dirty="0" err="1">
                          <a:solidFill>
                            <a:srgbClr val="000000"/>
                          </a:solidFill>
                          <a:latin typeface="Calibri"/>
                        </a:rPr>
                        <a:t>with</a:t>
                      </a:r>
                      <a:r>
                        <a:rPr lang="hu-HU" sz="1100" b="0" strike="noStrike" spc="-1" dirty="0">
                          <a:solidFill>
                            <a:srgbClr val="000000"/>
                          </a:solidFill>
                          <a:latin typeface="Calibri"/>
                        </a:rPr>
                        <a:t> </a:t>
                      </a:r>
                      <a:r>
                        <a:rPr lang="hu-HU" sz="1100" b="0" strike="noStrike" spc="-1" dirty="0" err="1">
                          <a:solidFill>
                            <a:srgbClr val="000000"/>
                          </a:solidFill>
                          <a:latin typeface="Calibri"/>
                        </a:rPr>
                        <a:t>dynamic</a:t>
                      </a:r>
                      <a:r>
                        <a:rPr lang="hu-HU" sz="1100" b="0" strike="noStrike" spc="-1" dirty="0">
                          <a:solidFill>
                            <a:srgbClr val="000000"/>
                          </a:solidFill>
                          <a:latin typeface="Calibri"/>
                        </a:rPr>
                        <a:t> </a:t>
                      </a:r>
                      <a:r>
                        <a:rPr lang="hu-HU" sz="1100" b="0" strike="noStrike" spc="-1" dirty="0" err="1">
                          <a:solidFill>
                            <a:srgbClr val="000000"/>
                          </a:solidFill>
                          <a:latin typeface="Calibri"/>
                        </a:rPr>
                        <a:t>loads</a:t>
                      </a:r>
                      <a:r>
                        <a:rPr lang="hu-HU" sz="1100" b="0" strike="noStrike" spc="-1" dirty="0">
                          <a:solidFill>
                            <a:srgbClr val="000000"/>
                          </a:solidFill>
                          <a:latin typeface="Calibri"/>
                        </a:rPr>
                        <a:t> </a:t>
                      </a:r>
                      <a:r>
                        <a:rPr lang="hu-HU" sz="1100" b="0" strike="noStrike" spc="-1" dirty="0" err="1">
                          <a:solidFill>
                            <a:srgbClr val="000000"/>
                          </a:solidFill>
                          <a:latin typeface="Calibri"/>
                        </a:rPr>
                        <a:t>depends</a:t>
                      </a:r>
                      <a:r>
                        <a:rPr lang="hu-HU" sz="1100" b="0" strike="noStrike" spc="-1" dirty="0">
                          <a:solidFill>
                            <a:srgbClr val="000000"/>
                          </a:solidFill>
                          <a:latin typeface="Calibri"/>
                        </a:rPr>
                        <a:t> </a:t>
                      </a:r>
                      <a:r>
                        <a:rPr lang="hu-HU" sz="1100" b="0" strike="noStrike" spc="-1" dirty="0" err="1">
                          <a:solidFill>
                            <a:srgbClr val="000000"/>
                          </a:solidFill>
                          <a:latin typeface="Calibri"/>
                        </a:rPr>
                        <a:t>on</a:t>
                      </a:r>
                      <a:r>
                        <a:rPr lang="hu-HU" sz="1100" b="0" strike="noStrike" spc="-1" dirty="0">
                          <a:solidFill>
                            <a:srgbClr val="000000"/>
                          </a:solidFill>
                          <a:latin typeface="Calibri"/>
                        </a:rPr>
                        <a:t> </a:t>
                      </a:r>
                      <a:r>
                        <a:rPr lang="hu-HU" sz="1100" b="0" strike="noStrike" spc="-1" dirty="0" err="1">
                          <a:solidFill>
                            <a:srgbClr val="000000"/>
                          </a:solidFill>
                          <a:latin typeface="Calibri"/>
                        </a:rPr>
                        <a:t>the</a:t>
                      </a:r>
                      <a:r>
                        <a:rPr lang="hu-HU" sz="1100" b="0" strike="noStrike" spc="-1" dirty="0">
                          <a:solidFill>
                            <a:srgbClr val="000000"/>
                          </a:solidFill>
                          <a:latin typeface="Calibri"/>
                        </a:rPr>
                        <a:t> </a:t>
                      </a:r>
                      <a:r>
                        <a:rPr lang="hu-HU" sz="1100" b="0" strike="noStrike" spc="-1" dirty="0" err="1">
                          <a:solidFill>
                            <a:srgbClr val="000000"/>
                          </a:solidFill>
                          <a:latin typeface="Calibri"/>
                        </a:rPr>
                        <a:t>fatigue</a:t>
                      </a:r>
                      <a:r>
                        <a:rPr lang="hu-HU" sz="1100" b="0" strike="noStrike" spc="-1" dirty="0">
                          <a:solidFill>
                            <a:srgbClr val="000000"/>
                          </a:solidFill>
                          <a:latin typeface="Calibri"/>
                        </a:rPr>
                        <a:t> </a:t>
                      </a:r>
                      <a:r>
                        <a:rPr lang="hu-HU" sz="1100" b="0" strike="noStrike" spc="-1" dirty="0" err="1">
                          <a:solidFill>
                            <a:srgbClr val="000000"/>
                          </a:solidFill>
                          <a:latin typeface="Calibri"/>
                        </a:rPr>
                        <a:t>strength</a:t>
                      </a:r>
                      <a:r>
                        <a:rPr lang="hu-HU" sz="1100" b="0" strike="noStrike" spc="-1" dirty="0">
                          <a:solidFill>
                            <a:srgbClr val="000000"/>
                          </a:solidFill>
                          <a:latin typeface="Calibri"/>
                        </a:rPr>
                        <a:t> of </a:t>
                      </a:r>
                      <a:r>
                        <a:rPr lang="hu-HU" sz="1100" b="0" strike="noStrike" spc="-1" dirty="0" err="1">
                          <a:solidFill>
                            <a:srgbClr val="000000"/>
                          </a:solidFill>
                          <a:latin typeface="Calibri"/>
                        </a:rPr>
                        <a:t>welded</a:t>
                      </a:r>
                      <a:r>
                        <a:rPr lang="hu-HU" sz="1100" b="0" strike="noStrike" spc="-1" dirty="0">
                          <a:solidFill>
                            <a:srgbClr val="000000"/>
                          </a:solidFill>
                          <a:latin typeface="Calibri"/>
                        </a:rPr>
                        <a:t> </a:t>
                      </a:r>
                      <a:r>
                        <a:rPr lang="hu-HU" sz="1100" b="0" strike="noStrike" spc="-1" dirty="0" err="1">
                          <a:solidFill>
                            <a:srgbClr val="000000"/>
                          </a:solidFill>
                          <a:latin typeface="Calibri"/>
                        </a:rPr>
                        <a:t>joints</a:t>
                      </a:r>
                      <a:r>
                        <a:rPr lang="hu-HU" sz="1100" b="0" strike="noStrike" spc="-1" dirty="0">
                          <a:solidFill>
                            <a:srgbClr val="000000"/>
                          </a:solidFill>
                          <a:latin typeface="Calibri"/>
                        </a:rPr>
                        <a:t> and </a:t>
                      </a:r>
                      <a:r>
                        <a:rPr lang="hu-HU" sz="1100" b="0" strike="noStrike" spc="-1" dirty="0" err="1">
                          <a:solidFill>
                            <a:srgbClr val="000000"/>
                          </a:solidFill>
                          <a:latin typeface="Calibri"/>
                        </a:rPr>
                        <a:t>structural</a:t>
                      </a:r>
                      <a:r>
                        <a:rPr lang="hu-HU" sz="1100" b="0" strike="noStrike" spc="-1" dirty="0">
                          <a:solidFill>
                            <a:srgbClr val="000000"/>
                          </a:solidFill>
                          <a:latin typeface="Calibri"/>
                        </a:rPr>
                        <a:t> </a:t>
                      </a:r>
                      <a:r>
                        <a:rPr lang="hu-HU" sz="1100" b="0" strike="noStrike" spc="-1" dirty="0" err="1">
                          <a:solidFill>
                            <a:srgbClr val="000000"/>
                          </a:solidFill>
                          <a:latin typeface="Calibri"/>
                        </a:rPr>
                        <a:t>elements</a:t>
                      </a:r>
                      <a:r>
                        <a:rPr lang="hu-HU" sz="1100" b="0" strike="noStrike" spc="-1" dirty="0">
                          <a:solidFill>
                            <a:srgbClr val="000000"/>
                          </a:solidFill>
                          <a:latin typeface="Calibri"/>
                        </a:rPr>
                        <a:t>. </a:t>
                      </a:r>
                      <a:r>
                        <a:rPr lang="hu-HU" sz="1100" b="0" strike="noStrike" spc="-1" dirty="0" err="1">
                          <a:solidFill>
                            <a:srgbClr val="000000"/>
                          </a:solidFill>
                          <a:latin typeface="Calibri"/>
                        </a:rPr>
                        <a:t>Load</a:t>
                      </a:r>
                      <a:r>
                        <a:rPr lang="hu-HU" sz="1100" b="0" strike="noStrike" spc="-1" dirty="0">
                          <a:solidFill>
                            <a:srgbClr val="000000"/>
                          </a:solidFill>
                          <a:latin typeface="Calibri"/>
                        </a:rPr>
                        <a:t> </a:t>
                      </a:r>
                      <a:r>
                        <a:rPr lang="hu-HU" sz="1100" b="0" strike="noStrike" spc="-1" dirty="0" err="1">
                          <a:solidFill>
                            <a:srgbClr val="000000"/>
                          </a:solidFill>
                          <a:latin typeface="Calibri"/>
                        </a:rPr>
                        <a:t>fluctuations</a:t>
                      </a:r>
                      <a:r>
                        <a:rPr lang="hu-HU" sz="1100" b="0" strike="noStrike" spc="-1" dirty="0">
                          <a:solidFill>
                            <a:srgbClr val="000000"/>
                          </a:solidFill>
                          <a:latin typeface="Calibri"/>
                        </a:rPr>
                        <a:t> </a:t>
                      </a:r>
                      <a:r>
                        <a:rPr lang="hu-HU" sz="1100" b="0" strike="noStrike" spc="-1" dirty="0" err="1">
                          <a:solidFill>
                            <a:srgbClr val="000000"/>
                          </a:solidFill>
                          <a:latin typeface="Calibri"/>
                        </a:rPr>
                        <a:t>can</a:t>
                      </a:r>
                      <a:r>
                        <a:rPr lang="hu-HU" sz="1100" b="0" strike="noStrike" spc="-1" dirty="0">
                          <a:solidFill>
                            <a:srgbClr val="000000"/>
                          </a:solidFill>
                          <a:latin typeface="Calibri"/>
                        </a:rPr>
                        <a:t> be </a:t>
                      </a:r>
                      <a:r>
                        <a:rPr lang="hu-HU" sz="1100" b="0" strike="noStrike" spc="-1" dirty="0" err="1">
                          <a:solidFill>
                            <a:srgbClr val="000000"/>
                          </a:solidFill>
                          <a:latin typeface="Calibri"/>
                        </a:rPr>
                        <a:t>repeated</a:t>
                      </a:r>
                      <a:r>
                        <a:rPr lang="hu-HU" sz="1100" b="0" strike="noStrike" spc="-1" dirty="0">
                          <a:solidFill>
                            <a:srgbClr val="000000"/>
                          </a:solidFill>
                          <a:latin typeface="Calibri"/>
                        </a:rPr>
                        <a:t> (</a:t>
                      </a:r>
                      <a:r>
                        <a:rPr lang="hu-HU" sz="1100" b="0" strike="noStrike" spc="-1" dirty="0" err="1">
                          <a:solidFill>
                            <a:srgbClr val="000000"/>
                          </a:solidFill>
                          <a:latin typeface="Calibri"/>
                        </a:rPr>
                        <a:t>swinging</a:t>
                      </a:r>
                      <a:r>
                        <a:rPr lang="hu-HU" sz="1100" b="0" strike="noStrike" spc="-1" dirty="0">
                          <a:solidFill>
                            <a:srgbClr val="000000"/>
                          </a:solidFill>
                          <a:latin typeface="Calibri"/>
                        </a:rPr>
                        <a:t>) </a:t>
                      </a:r>
                      <a:r>
                        <a:rPr lang="hu-HU" sz="1100" b="0" strike="noStrike" spc="-1" dirty="0" err="1">
                          <a:solidFill>
                            <a:srgbClr val="000000"/>
                          </a:solidFill>
                          <a:latin typeface="Calibri"/>
                        </a:rPr>
                        <a:t>or</a:t>
                      </a:r>
                      <a:r>
                        <a:rPr lang="hu-HU" sz="1100" b="0" strike="noStrike" spc="-1" dirty="0">
                          <a:solidFill>
                            <a:srgbClr val="000000"/>
                          </a:solidFill>
                          <a:latin typeface="Calibri"/>
                        </a:rPr>
                        <a:t> </a:t>
                      </a:r>
                      <a:r>
                        <a:rPr lang="hu-HU" sz="1100" b="0" strike="noStrike" spc="-1" dirty="0" err="1">
                          <a:solidFill>
                            <a:srgbClr val="000000"/>
                          </a:solidFill>
                          <a:latin typeface="Calibri"/>
                        </a:rPr>
                        <a:t>impact</a:t>
                      </a:r>
                      <a:r>
                        <a:rPr lang="hu-HU" sz="1100" b="0" strike="noStrike" spc="-1" dirty="0">
                          <a:solidFill>
                            <a:srgbClr val="000000"/>
                          </a:solidFill>
                          <a:latin typeface="Calibri"/>
                        </a:rPr>
                        <a:t> (</a:t>
                      </a:r>
                      <a:r>
                        <a:rPr lang="hu-HU" sz="1100" b="0" strike="noStrike" spc="-1" dirty="0" err="1">
                          <a:solidFill>
                            <a:srgbClr val="000000"/>
                          </a:solidFill>
                          <a:latin typeface="Calibri"/>
                        </a:rPr>
                        <a:t>high</a:t>
                      </a:r>
                      <a:r>
                        <a:rPr lang="hu-HU" sz="1100" b="0" strike="noStrike" spc="-1" dirty="0">
                          <a:solidFill>
                            <a:srgbClr val="000000"/>
                          </a:solidFill>
                          <a:latin typeface="Calibri"/>
                        </a:rPr>
                        <a:t> </a:t>
                      </a:r>
                      <a:r>
                        <a:rPr lang="hu-HU" sz="1100" b="0" strike="noStrike" spc="-1" dirty="0" err="1">
                          <a:solidFill>
                            <a:srgbClr val="000000"/>
                          </a:solidFill>
                          <a:latin typeface="Calibri"/>
                        </a:rPr>
                        <a:t>speed</a:t>
                      </a:r>
                      <a:r>
                        <a:rPr lang="hu-HU" sz="1100" b="0" strike="noStrike" spc="-1" dirty="0">
                          <a:solidFill>
                            <a:srgbClr val="000000"/>
                          </a:solidFill>
                          <a:latin typeface="Calibri"/>
                        </a:rPr>
                        <a:t>). </a:t>
                      </a:r>
                      <a:r>
                        <a:rPr lang="hu-HU" sz="1100" b="0" strike="noStrike" spc="-1" dirty="0" err="1">
                          <a:solidFill>
                            <a:srgbClr val="000000"/>
                          </a:solidFill>
                          <a:latin typeface="Calibri"/>
                        </a:rPr>
                        <a:t>Depending</a:t>
                      </a:r>
                      <a:r>
                        <a:rPr lang="hu-HU" sz="1100" b="0" strike="noStrike" spc="-1" dirty="0">
                          <a:solidFill>
                            <a:srgbClr val="000000"/>
                          </a:solidFill>
                          <a:latin typeface="Calibri"/>
                        </a:rPr>
                        <a:t> </a:t>
                      </a:r>
                      <a:r>
                        <a:rPr lang="hu-HU" sz="1100" b="0" strike="noStrike" spc="-1" dirty="0" err="1">
                          <a:solidFill>
                            <a:srgbClr val="000000"/>
                          </a:solidFill>
                          <a:latin typeface="Calibri"/>
                        </a:rPr>
                        <a:t>on</a:t>
                      </a:r>
                      <a:r>
                        <a:rPr lang="hu-HU" sz="1100" b="0" strike="noStrike" spc="-1" dirty="0">
                          <a:solidFill>
                            <a:srgbClr val="000000"/>
                          </a:solidFill>
                          <a:latin typeface="Calibri"/>
                        </a:rPr>
                        <a:t> </a:t>
                      </a:r>
                      <a:r>
                        <a:rPr lang="hu-HU" sz="1100" b="0" strike="noStrike" spc="-1" dirty="0" err="1">
                          <a:solidFill>
                            <a:srgbClr val="000000"/>
                          </a:solidFill>
                          <a:latin typeface="Calibri"/>
                        </a:rPr>
                        <a:t>the</a:t>
                      </a:r>
                      <a:r>
                        <a:rPr lang="hu-HU" sz="1100" b="0" strike="noStrike" spc="-1" dirty="0">
                          <a:solidFill>
                            <a:srgbClr val="000000"/>
                          </a:solidFill>
                          <a:latin typeface="Calibri"/>
                        </a:rPr>
                        <a:t> </a:t>
                      </a:r>
                      <a:r>
                        <a:rPr lang="hu-HU" sz="1100" b="0" strike="noStrike" spc="-1" dirty="0" err="1">
                          <a:solidFill>
                            <a:srgbClr val="000000"/>
                          </a:solidFill>
                          <a:latin typeface="Calibri"/>
                        </a:rPr>
                        <a:t>loading</a:t>
                      </a:r>
                      <a:r>
                        <a:rPr lang="hu-HU" sz="1100" b="0" strike="noStrike" spc="-1" dirty="0">
                          <a:solidFill>
                            <a:srgbClr val="000000"/>
                          </a:solidFill>
                          <a:latin typeface="Calibri"/>
                        </a:rPr>
                        <a:t> </a:t>
                      </a:r>
                      <a:r>
                        <a:rPr lang="hu-HU" sz="1100" b="0" strike="noStrike" spc="-1" dirty="0" err="1">
                          <a:solidFill>
                            <a:srgbClr val="000000"/>
                          </a:solidFill>
                          <a:latin typeface="Calibri"/>
                        </a:rPr>
                        <a:t>modes</a:t>
                      </a:r>
                      <a:r>
                        <a:rPr lang="hu-HU" sz="1100" b="0" strike="noStrike" spc="-1" dirty="0">
                          <a:solidFill>
                            <a:srgbClr val="000000"/>
                          </a:solidFill>
                          <a:latin typeface="Calibri"/>
                        </a:rPr>
                        <a:t>, </a:t>
                      </a:r>
                      <a:r>
                        <a:rPr lang="hu-HU" sz="1100" b="0" strike="noStrike" spc="-1" dirty="0" err="1">
                          <a:solidFill>
                            <a:srgbClr val="000000"/>
                          </a:solidFill>
                          <a:latin typeface="Calibri"/>
                        </a:rPr>
                        <a:t>we</a:t>
                      </a:r>
                      <a:r>
                        <a:rPr lang="hu-HU" sz="1100" b="0" strike="noStrike" spc="-1" dirty="0">
                          <a:solidFill>
                            <a:srgbClr val="000000"/>
                          </a:solidFill>
                          <a:latin typeface="Calibri"/>
                        </a:rPr>
                        <a:t> </a:t>
                      </a:r>
                      <a:r>
                        <a:rPr lang="hu-HU" sz="1100" b="0" strike="noStrike" spc="-1" dirty="0" err="1">
                          <a:solidFill>
                            <a:srgbClr val="000000"/>
                          </a:solidFill>
                          <a:latin typeface="Calibri"/>
                        </a:rPr>
                        <a:t>differentiate</a:t>
                      </a:r>
                      <a:r>
                        <a:rPr lang="hu-HU" sz="1100" b="0" strike="noStrike" spc="-1" dirty="0">
                          <a:solidFill>
                            <a:srgbClr val="000000"/>
                          </a:solidFill>
                          <a:latin typeface="Calibri"/>
                        </a:rPr>
                        <a:t> </a:t>
                      </a:r>
                      <a:r>
                        <a:rPr lang="hu-HU" sz="1100" b="0" strike="noStrike" spc="-1" dirty="0" err="1">
                          <a:solidFill>
                            <a:srgbClr val="000000"/>
                          </a:solidFill>
                          <a:latin typeface="Calibri"/>
                        </a:rPr>
                        <a:t>between</a:t>
                      </a:r>
                      <a:r>
                        <a:rPr lang="hu-HU" sz="1100" b="0" strike="noStrike" spc="-1" dirty="0">
                          <a:solidFill>
                            <a:srgbClr val="000000"/>
                          </a:solidFill>
                          <a:latin typeface="Calibri"/>
                        </a:rPr>
                        <a:t> </a:t>
                      </a:r>
                      <a:r>
                        <a:rPr lang="hu-HU" sz="1100" b="0" strike="noStrike" spc="-1" dirty="0" err="1">
                          <a:solidFill>
                            <a:srgbClr val="000000"/>
                          </a:solidFill>
                          <a:latin typeface="Calibri"/>
                        </a:rPr>
                        <a:t>pulsating</a:t>
                      </a:r>
                      <a:r>
                        <a:rPr lang="hu-HU" sz="1100" b="0" strike="noStrike" spc="-1" dirty="0">
                          <a:solidFill>
                            <a:srgbClr val="000000"/>
                          </a:solidFill>
                          <a:latin typeface="Calibri"/>
                        </a:rPr>
                        <a:t> and </a:t>
                      </a:r>
                      <a:r>
                        <a:rPr lang="hu-HU" sz="1100" b="0" strike="noStrike" spc="-1" dirty="0" err="1">
                          <a:solidFill>
                            <a:srgbClr val="000000"/>
                          </a:solidFill>
                          <a:latin typeface="Calibri"/>
                        </a:rPr>
                        <a:t>swinging</a:t>
                      </a:r>
                      <a:r>
                        <a:rPr lang="hu-HU" sz="1100" b="0" strike="noStrike" spc="-1" dirty="0">
                          <a:solidFill>
                            <a:srgbClr val="000000"/>
                          </a:solidFill>
                          <a:latin typeface="Calibri"/>
                        </a:rPr>
                        <a:t> </a:t>
                      </a:r>
                      <a:r>
                        <a:rPr lang="hu-HU" sz="1100" b="0" strike="noStrike" spc="-1" dirty="0" err="1">
                          <a:solidFill>
                            <a:srgbClr val="000000"/>
                          </a:solidFill>
                          <a:latin typeface="Calibri"/>
                        </a:rPr>
                        <a:t>stresses</a:t>
                      </a:r>
                      <a:r>
                        <a:rPr lang="hu-HU" sz="1100" b="0" strike="noStrike" spc="-1" dirty="0">
                          <a:solidFill>
                            <a:srgbClr val="000000"/>
                          </a:solidFill>
                          <a:latin typeface="Calibri"/>
                        </a:rPr>
                        <a:t>.</a:t>
                      </a:r>
                      <a:endParaRPr lang="hu-HU" sz="1100" b="0" strike="noStrike" spc="-1" dirty="0">
                        <a:latin typeface="Arial"/>
                      </a:endParaRPr>
                    </a:p>
                    <a:p>
                      <a:r>
                        <a:rPr lang="hu-HU" sz="1100" b="0" strike="noStrike" spc="-1" dirty="0" err="1">
                          <a:solidFill>
                            <a:srgbClr val="000000"/>
                          </a:solidFill>
                          <a:latin typeface="Calibri"/>
                        </a:rPr>
                        <a:t>Fatigue</a:t>
                      </a:r>
                      <a:r>
                        <a:rPr lang="hu-HU" sz="1100" b="0" strike="noStrike" spc="-1" dirty="0">
                          <a:solidFill>
                            <a:srgbClr val="000000"/>
                          </a:solidFill>
                          <a:latin typeface="Calibri"/>
                        </a:rPr>
                        <a:t> </a:t>
                      </a:r>
                      <a:r>
                        <a:rPr lang="hu-HU" sz="1100" b="0" strike="noStrike" spc="-1" dirty="0" err="1">
                          <a:solidFill>
                            <a:srgbClr val="000000"/>
                          </a:solidFill>
                          <a:latin typeface="Calibri"/>
                        </a:rPr>
                        <a:t>strength</a:t>
                      </a:r>
                      <a:r>
                        <a:rPr lang="hu-HU" sz="1100" b="0" strike="noStrike" spc="-1" dirty="0">
                          <a:solidFill>
                            <a:srgbClr val="000000"/>
                          </a:solidFill>
                          <a:latin typeface="Calibri"/>
                        </a:rPr>
                        <a:t> is </a:t>
                      </a:r>
                      <a:r>
                        <a:rPr lang="hu-HU" sz="1100" b="0" strike="noStrike" spc="-1" dirty="0" err="1">
                          <a:solidFill>
                            <a:srgbClr val="000000"/>
                          </a:solidFill>
                          <a:latin typeface="Calibri"/>
                        </a:rPr>
                        <a:t>determined</a:t>
                      </a:r>
                      <a:r>
                        <a:rPr lang="hu-HU" sz="1100" b="0" strike="noStrike" spc="-1" dirty="0">
                          <a:solidFill>
                            <a:srgbClr val="000000"/>
                          </a:solidFill>
                          <a:latin typeface="Calibri"/>
                        </a:rPr>
                        <a:t> </a:t>
                      </a:r>
                      <a:r>
                        <a:rPr lang="hu-HU" sz="1100" b="0" strike="noStrike" spc="-1" dirty="0" err="1">
                          <a:solidFill>
                            <a:srgbClr val="000000"/>
                          </a:solidFill>
                          <a:latin typeface="Calibri"/>
                        </a:rPr>
                        <a:t>by</a:t>
                      </a:r>
                      <a:r>
                        <a:rPr lang="hu-HU" sz="1100" b="0" strike="noStrike" spc="-1" dirty="0">
                          <a:solidFill>
                            <a:srgbClr val="000000"/>
                          </a:solidFill>
                          <a:latin typeface="Calibri"/>
                        </a:rPr>
                        <a:t> </a:t>
                      </a:r>
                      <a:r>
                        <a:rPr lang="hu-HU" sz="1100" b="0" strike="noStrike" spc="-1" dirty="0" err="1">
                          <a:solidFill>
                            <a:srgbClr val="000000"/>
                          </a:solidFill>
                          <a:latin typeface="Calibri"/>
                        </a:rPr>
                        <a:t>fatigue</a:t>
                      </a:r>
                      <a:r>
                        <a:rPr lang="hu-HU" sz="1100" b="0" strike="noStrike" spc="-1" dirty="0">
                          <a:solidFill>
                            <a:srgbClr val="000000"/>
                          </a:solidFill>
                          <a:latin typeface="Calibri"/>
                        </a:rPr>
                        <a:t> tests.</a:t>
                      </a:r>
                      <a:endParaRPr lang="hu-HU" sz="1100" b="0" strike="noStrike" spc="-1" dirty="0">
                        <a:latin typeface="Arial"/>
                      </a:endParaRPr>
                    </a:p>
                    <a:p>
                      <a:r>
                        <a:rPr lang="hu-HU" sz="1100" b="0" strike="noStrike" spc="-1" dirty="0" err="1">
                          <a:solidFill>
                            <a:srgbClr val="000000"/>
                          </a:solidFill>
                          <a:latin typeface="Calibri"/>
                        </a:rPr>
                        <a:t>Fatigue</a:t>
                      </a:r>
                      <a:r>
                        <a:rPr lang="hu-HU" sz="1100" b="0" strike="noStrike" spc="-1" dirty="0">
                          <a:solidFill>
                            <a:srgbClr val="000000"/>
                          </a:solidFill>
                          <a:latin typeface="Calibri"/>
                        </a:rPr>
                        <a:t> is </a:t>
                      </a:r>
                      <a:r>
                        <a:rPr lang="hu-HU" sz="1100" b="0" strike="noStrike" spc="-1" dirty="0" err="1">
                          <a:solidFill>
                            <a:srgbClr val="000000"/>
                          </a:solidFill>
                          <a:latin typeface="Calibri"/>
                        </a:rPr>
                        <a:t>significantly</a:t>
                      </a:r>
                      <a:r>
                        <a:rPr lang="hu-HU" sz="1100" b="0" strike="noStrike" spc="-1" dirty="0">
                          <a:solidFill>
                            <a:srgbClr val="000000"/>
                          </a:solidFill>
                          <a:latin typeface="Calibri"/>
                        </a:rPr>
                        <a:t> </a:t>
                      </a:r>
                      <a:r>
                        <a:rPr lang="hu-HU" sz="1100" b="0" strike="noStrike" spc="-1" dirty="0" err="1">
                          <a:solidFill>
                            <a:srgbClr val="000000"/>
                          </a:solidFill>
                          <a:latin typeface="Calibri"/>
                        </a:rPr>
                        <a:t>affected</a:t>
                      </a:r>
                      <a:r>
                        <a:rPr lang="hu-HU" sz="1100" b="0" strike="noStrike" spc="-1" dirty="0">
                          <a:solidFill>
                            <a:srgbClr val="000000"/>
                          </a:solidFill>
                          <a:latin typeface="Calibri"/>
                        </a:rPr>
                        <a:t> </a:t>
                      </a:r>
                      <a:r>
                        <a:rPr lang="hu-HU" sz="1100" b="0" strike="noStrike" spc="-1" dirty="0" err="1">
                          <a:solidFill>
                            <a:srgbClr val="000000"/>
                          </a:solidFill>
                          <a:latin typeface="Calibri"/>
                        </a:rPr>
                        <a:t>by</a:t>
                      </a:r>
                      <a:r>
                        <a:rPr lang="hu-HU" sz="1100" b="0" strike="noStrike" spc="-1" dirty="0">
                          <a:solidFill>
                            <a:srgbClr val="000000"/>
                          </a:solidFill>
                          <a:latin typeface="Calibri"/>
                        </a:rPr>
                        <a:t> </a:t>
                      </a:r>
                      <a:r>
                        <a:rPr lang="hu-HU" sz="1100" b="0" strike="noStrike" spc="-1" dirty="0" err="1">
                          <a:solidFill>
                            <a:srgbClr val="000000"/>
                          </a:solidFill>
                          <a:latin typeface="Calibri"/>
                        </a:rPr>
                        <a:t>the</a:t>
                      </a:r>
                      <a:r>
                        <a:rPr lang="hu-HU" sz="1100" b="0" strike="noStrike" spc="-1" dirty="0">
                          <a:solidFill>
                            <a:srgbClr val="000000"/>
                          </a:solidFill>
                          <a:latin typeface="Calibri"/>
                        </a:rPr>
                        <a:t> </a:t>
                      </a:r>
                      <a:r>
                        <a:rPr lang="hu-HU" sz="1100" b="0" strike="noStrike" spc="-1" dirty="0" err="1">
                          <a:solidFill>
                            <a:srgbClr val="000000"/>
                          </a:solidFill>
                          <a:latin typeface="Calibri"/>
                        </a:rPr>
                        <a:t>quality</a:t>
                      </a:r>
                      <a:r>
                        <a:rPr lang="hu-HU" sz="1100" b="0" strike="noStrike" spc="-1" dirty="0">
                          <a:solidFill>
                            <a:srgbClr val="000000"/>
                          </a:solidFill>
                          <a:latin typeface="Calibri"/>
                        </a:rPr>
                        <a:t> of </a:t>
                      </a:r>
                      <a:r>
                        <a:rPr lang="hu-HU" sz="1100" b="0" strike="noStrike" spc="-1" dirty="0" err="1">
                          <a:solidFill>
                            <a:srgbClr val="000000"/>
                          </a:solidFill>
                          <a:latin typeface="Calibri"/>
                        </a:rPr>
                        <a:t>surface</a:t>
                      </a:r>
                      <a:r>
                        <a:rPr lang="hu-HU" sz="1100" b="0" strike="noStrike" spc="-1" dirty="0">
                          <a:solidFill>
                            <a:srgbClr val="000000"/>
                          </a:solidFill>
                          <a:latin typeface="Calibri"/>
                        </a:rPr>
                        <a:t>, </a:t>
                      </a:r>
                      <a:r>
                        <a:rPr lang="hu-HU" sz="1100" b="0" strike="noStrike" spc="-1" dirty="0" err="1">
                          <a:solidFill>
                            <a:srgbClr val="000000"/>
                          </a:solidFill>
                          <a:latin typeface="Calibri"/>
                        </a:rPr>
                        <a:t>seam</a:t>
                      </a:r>
                      <a:r>
                        <a:rPr lang="hu-HU" sz="1100" b="0" strike="noStrike" spc="-1" dirty="0">
                          <a:solidFill>
                            <a:srgbClr val="000000"/>
                          </a:solidFill>
                          <a:latin typeface="Calibri"/>
                        </a:rPr>
                        <a:t> design, </a:t>
                      </a:r>
                      <a:r>
                        <a:rPr lang="hu-HU" sz="1100" b="0" strike="noStrike" spc="-1" dirty="0" err="1">
                          <a:solidFill>
                            <a:srgbClr val="000000"/>
                          </a:solidFill>
                          <a:latin typeface="Calibri"/>
                        </a:rPr>
                        <a:t>presence</a:t>
                      </a:r>
                      <a:r>
                        <a:rPr lang="hu-HU" sz="1100" b="0" strike="noStrike" spc="-1" dirty="0">
                          <a:solidFill>
                            <a:srgbClr val="000000"/>
                          </a:solidFill>
                          <a:latin typeface="Calibri"/>
                        </a:rPr>
                        <a:t> of </a:t>
                      </a:r>
                      <a:r>
                        <a:rPr lang="hu-HU" sz="1100" b="0" strike="noStrike" spc="-1" dirty="0" err="1">
                          <a:solidFill>
                            <a:srgbClr val="000000"/>
                          </a:solidFill>
                          <a:latin typeface="Calibri"/>
                        </a:rPr>
                        <a:t>notch-effects</a:t>
                      </a:r>
                      <a:r>
                        <a:rPr lang="hu-HU" sz="1100" b="0" strike="noStrike" spc="-1" dirty="0">
                          <a:solidFill>
                            <a:srgbClr val="000000"/>
                          </a:solidFill>
                          <a:latin typeface="Calibri"/>
                        </a:rPr>
                        <a:t>, </a:t>
                      </a:r>
                      <a:r>
                        <a:rPr lang="hu-HU" sz="1100" b="0" strike="noStrike" spc="-1" dirty="0" err="1">
                          <a:solidFill>
                            <a:srgbClr val="000000"/>
                          </a:solidFill>
                          <a:latin typeface="Calibri"/>
                        </a:rPr>
                        <a:t>sudden</a:t>
                      </a:r>
                      <a:r>
                        <a:rPr lang="hu-HU" sz="1100" b="0" strike="noStrike" spc="-1" dirty="0">
                          <a:solidFill>
                            <a:srgbClr val="000000"/>
                          </a:solidFill>
                          <a:latin typeface="Calibri"/>
                        </a:rPr>
                        <a:t> </a:t>
                      </a:r>
                      <a:r>
                        <a:rPr lang="hu-HU" sz="1100" b="0" strike="noStrike" spc="-1" dirty="0" err="1">
                          <a:solidFill>
                            <a:srgbClr val="000000"/>
                          </a:solidFill>
                          <a:latin typeface="Calibri"/>
                        </a:rPr>
                        <a:t>cross-sectional</a:t>
                      </a:r>
                      <a:r>
                        <a:rPr lang="hu-HU" sz="1100" b="0" strike="noStrike" spc="-1" dirty="0">
                          <a:solidFill>
                            <a:srgbClr val="000000"/>
                          </a:solidFill>
                          <a:latin typeface="Calibri"/>
                        </a:rPr>
                        <a:t> </a:t>
                      </a:r>
                      <a:r>
                        <a:rPr lang="hu-HU" sz="1100" b="0" strike="noStrike" spc="-1" dirty="0" err="1">
                          <a:solidFill>
                            <a:srgbClr val="000000"/>
                          </a:solidFill>
                          <a:latin typeface="Calibri"/>
                        </a:rPr>
                        <a:t>changes</a:t>
                      </a:r>
                      <a:r>
                        <a:rPr lang="hu-HU" sz="1100" b="0" strike="noStrike" spc="-1" dirty="0">
                          <a:solidFill>
                            <a:srgbClr val="000000"/>
                          </a:solidFill>
                          <a:latin typeface="Calibri"/>
                        </a:rPr>
                        <a:t>, </a:t>
                      </a:r>
                      <a:r>
                        <a:rPr lang="hu-HU" sz="1100" b="0" strike="noStrike" spc="-1" dirty="0" err="1">
                          <a:solidFill>
                            <a:srgbClr val="000000"/>
                          </a:solidFill>
                          <a:latin typeface="Calibri"/>
                        </a:rPr>
                        <a:t>nature</a:t>
                      </a:r>
                      <a:r>
                        <a:rPr lang="hu-HU" sz="1100" b="0" strike="noStrike" spc="-1" dirty="0">
                          <a:solidFill>
                            <a:srgbClr val="000000"/>
                          </a:solidFill>
                          <a:latin typeface="Calibri"/>
                        </a:rPr>
                        <a:t> of </a:t>
                      </a:r>
                      <a:r>
                        <a:rPr lang="hu-HU" sz="1100" b="0" strike="noStrike" spc="-1" dirty="0" err="1">
                          <a:solidFill>
                            <a:srgbClr val="000000"/>
                          </a:solidFill>
                          <a:latin typeface="Calibri"/>
                        </a:rPr>
                        <a:t>welded</a:t>
                      </a:r>
                      <a:r>
                        <a:rPr lang="hu-HU" sz="1100" b="0" strike="noStrike" spc="-1" dirty="0">
                          <a:solidFill>
                            <a:srgbClr val="000000"/>
                          </a:solidFill>
                          <a:latin typeface="Calibri"/>
                        </a:rPr>
                        <a:t> </a:t>
                      </a:r>
                      <a:r>
                        <a:rPr lang="hu-HU" sz="1100" b="0" strike="noStrike" spc="-1" dirty="0" err="1">
                          <a:solidFill>
                            <a:srgbClr val="000000"/>
                          </a:solidFill>
                          <a:latin typeface="Calibri"/>
                        </a:rPr>
                        <a:t>joints</a:t>
                      </a:r>
                      <a:r>
                        <a:rPr lang="hu-HU" sz="1100" b="0" strike="noStrike" spc="-1" dirty="0">
                          <a:solidFill>
                            <a:srgbClr val="000000"/>
                          </a:solidFill>
                          <a:latin typeface="Calibri"/>
                        </a:rPr>
                        <a:t>, </a:t>
                      </a:r>
                      <a:r>
                        <a:rPr lang="hu-HU" sz="1100" b="0" strike="noStrike" spc="-1" dirty="0" err="1">
                          <a:solidFill>
                            <a:srgbClr val="000000"/>
                          </a:solidFill>
                          <a:latin typeface="Calibri"/>
                        </a:rPr>
                        <a:t>etc</a:t>
                      </a:r>
                      <a:endParaRPr lang="hu-HU" sz="1100" b="0" strike="noStrike" spc="-1" dirty="0">
                        <a:latin typeface="Arial"/>
                      </a:endParaRPr>
                    </a:p>
                  </a:txBody>
                  <a:tcPr marL="1080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2EA"/>
                    </a:solidFill>
                  </a:tcPr>
                </a:tc>
                <a:extLst>
                  <a:ext uri="{0D108BD9-81ED-4DB2-BD59-A6C34878D82A}">
                    <a16:rowId xmlns:a16="http://schemas.microsoft.com/office/drawing/2014/main" val="10001"/>
                  </a:ext>
                </a:extLst>
              </a:tr>
              <a:tr h="70056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tc>
                  <a:txBody>
                    <a:bodyPr/>
                    <a:lstStyle/>
                    <a:p>
                      <a:pPr>
                        <a:lnSpc>
                          <a:spcPct val="100000"/>
                        </a:lnSpc>
                      </a:pPr>
                      <a:r>
                        <a:rPr lang="hu-HU" sz="1100" b="0" strike="noStrike" spc="-1">
                          <a:solidFill>
                            <a:srgbClr val="000000"/>
                          </a:solidFill>
                          <a:latin typeface="Calibri"/>
                        </a:rPr>
                        <a:t>2.  </a:t>
                      </a:r>
                      <a:r>
                        <a:rPr lang="hu-HU" sz="1100" b="0" strike="noStrike" spc="-1">
                          <a:solidFill>
                            <a:srgbClr val="000000"/>
                          </a:solidFill>
                          <a:latin typeface="Calibri"/>
                          <a:ea typeface="Microsoft YaHei"/>
                        </a:rPr>
                        <a:t>Procedures for improving fatigue limitation:</a:t>
                      </a:r>
                      <a:endParaRPr lang="hu-HU" sz="1100" b="0" strike="noStrike" spc="-1">
                        <a:latin typeface="Arial"/>
                      </a:endParaRPr>
                    </a:p>
                    <a:p>
                      <a:pPr marL="457200" lvl="1" indent="-216000">
                        <a:lnSpc>
                          <a:spcPct val="100000"/>
                        </a:lnSpc>
                        <a:buSzPct val="100147"/>
                        <a:buBlip>
                          <a:blip r:embed="rId2"/>
                        </a:buBlip>
                      </a:pPr>
                      <a:r>
                        <a:rPr lang="hu-HU" sz="1100" b="0" strike="noStrike" spc="-1">
                          <a:solidFill>
                            <a:srgbClr val="000000"/>
                          </a:solidFill>
                          <a:latin typeface="Calibri"/>
                        </a:rPr>
                        <a:t> TIG dressing</a:t>
                      </a:r>
                      <a:endParaRPr lang="hu-HU" sz="1100" b="0" strike="noStrike" spc="-1">
                        <a:latin typeface="Arial"/>
                      </a:endParaRPr>
                    </a:p>
                    <a:p>
                      <a:pPr marL="457200" lvl="1" indent="-216000">
                        <a:lnSpc>
                          <a:spcPct val="100000"/>
                        </a:lnSpc>
                        <a:buSzPct val="100147"/>
                        <a:buBlip>
                          <a:blip r:embed="rId2"/>
                        </a:buBlip>
                      </a:pPr>
                      <a:r>
                        <a:rPr lang="hu-HU" sz="1100" b="0" strike="noStrike" spc="-1">
                          <a:solidFill>
                            <a:srgbClr val="000000"/>
                          </a:solidFill>
                          <a:latin typeface="Calibri"/>
                        </a:rPr>
                        <a:t> Flash removing</a:t>
                      </a:r>
                      <a:endParaRPr lang="hu-HU" sz="1100" b="0" strike="noStrike" spc="-1">
                        <a:latin typeface="Arial"/>
                      </a:endParaRPr>
                    </a:p>
                    <a:p>
                      <a:pPr marL="457200" lvl="1" indent="-216000">
                        <a:lnSpc>
                          <a:spcPct val="100000"/>
                        </a:lnSpc>
                        <a:buSzPct val="100147"/>
                        <a:buBlip>
                          <a:blip r:embed="rId2"/>
                        </a:buBlip>
                      </a:pPr>
                      <a:r>
                        <a:rPr lang="hu-HU" sz="1100" b="0" strike="noStrike" spc="-1">
                          <a:solidFill>
                            <a:srgbClr val="000000"/>
                          </a:solidFill>
                          <a:latin typeface="Calibri"/>
                        </a:rPr>
                        <a:t> Peening</a:t>
                      </a:r>
                      <a:endParaRPr lang="hu-HU" sz="1100" b="0" strike="noStrike" spc="-1">
                        <a:latin typeface="Arial"/>
                      </a:endParaRPr>
                    </a:p>
                    <a:p>
                      <a:pPr marL="457200" lvl="1" indent="-216000">
                        <a:lnSpc>
                          <a:spcPct val="100000"/>
                        </a:lnSpc>
                        <a:buSzPct val="100147"/>
                        <a:buBlip>
                          <a:blip r:embed="rId2"/>
                        </a:buBlip>
                      </a:pPr>
                      <a:r>
                        <a:rPr lang="hu-HU" sz="1100" b="0" strike="noStrike" spc="-1">
                          <a:solidFill>
                            <a:srgbClr val="000000"/>
                          </a:solidFill>
                          <a:latin typeface="Calibri"/>
                        </a:rPr>
                        <a:t> Stress reduction</a:t>
                      </a:r>
                      <a:endParaRPr lang="hu-HU" sz="1100" b="0" strike="noStrike" spc="-1">
                        <a:latin typeface="Arial"/>
                      </a:endParaRPr>
                    </a:p>
                  </a:txBody>
                  <a:tcPr marL="108000">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extLst>
                  <a:ext uri="{0D108BD9-81ED-4DB2-BD59-A6C34878D82A}">
                    <a16:rowId xmlns:a16="http://schemas.microsoft.com/office/drawing/2014/main" val="10002"/>
                  </a:ext>
                </a:extLst>
              </a:tr>
              <a:tr h="14040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tc>
                  <a:txBody>
                    <a:bodyPr/>
                    <a:lstStyle/>
                    <a:p>
                      <a:pPr marL="228600" indent="-228240">
                        <a:lnSpc>
                          <a:spcPct val="100000"/>
                        </a:lnSpc>
                        <a:tabLst>
                          <a:tab pos="0" algn="l"/>
                        </a:tabLst>
                      </a:pPr>
                      <a:r>
                        <a:rPr lang="hu-HU" sz="1100" b="0" strike="noStrike" spc="-1">
                          <a:solidFill>
                            <a:srgbClr val="000000"/>
                          </a:solidFill>
                          <a:latin typeface="Calibri"/>
                          <a:ea typeface="Microsoft YaHei"/>
                        </a:rPr>
                        <a:t>3.  Procedures for improving fatigue limitation</a:t>
                      </a:r>
                      <a:r>
                        <a:rPr lang="hu-HU" sz="1100" b="0" strike="noStrike" spc="-1">
                          <a:solidFill>
                            <a:srgbClr val="000000"/>
                          </a:solidFill>
                          <a:latin typeface="Calibri"/>
                        </a:rPr>
                        <a:t> TIG dressing</a:t>
                      </a:r>
                      <a:endParaRPr lang="hu-HU" sz="1100" b="0" strike="noStrike" spc="-1">
                        <a:latin typeface="Arial"/>
                      </a:endParaRPr>
                    </a:p>
                  </a:txBody>
                  <a:tcPr marL="108000">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extLst>
                  <a:ext uri="{0D108BD9-81ED-4DB2-BD59-A6C34878D82A}">
                    <a16:rowId xmlns:a16="http://schemas.microsoft.com/office/drawing/2014/main" val="10003"/>
                  </a:ext>
                </a:extLst>
              </a:tr>
              <a:tr h="14040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tc>
                  <a:txBody>
                    <a:bodyPr/>
                    <a:lstStyle/>
                    <a:p>
                      <a:pPr marL="457200">
                        <a:lnSpc>
                          <a:spcPct val="100000"/>
                        </a:lnSpc>
                        <a:tabLst>
                          <a:tab pos="0" algn="l"/>
                        </a:tabLst>
                      </a:pPr>
                      <a:r>
                        <a:rPr lang="hu-HU" sz="1100" b="0" strike="noStrike" spc="-1" dirty="0">
                          <a:solidFill>
                            <a:srgbClr val="000000"/>
                          </a:solidFill>
                          <a:latin typeface="Calibri"/>
                        </a:rPr>
                        <a:t>a)</a:t>
                      </a:r>
                      <a:r>
                        <a:rPr lang="hu-HU" sz="1100" b="0" strike="noStrike" spc="-1" dirty="0" err="1">
                          <a:solidFill>
                            <a:srgbClr val="000000"/>
                          </a:solidFill>
                          <a:latin typeface="Calibri"/>
                        </a:rPr>
                        <a:t>Convex</a:t>
                      </a:r>
                      <a:r>
                        <a:rPr lang="hu-HU" sz="1100" b="0" strike="noStrike" spc="-1" dirty="0">
                          <a:solidFill>
                            <a:srgbClr val="000000"/>
                          </a:solidFill>
                          <a:latin typeface="Calibri"/>
                        </a:rPr>
                        <a:t> </a:t>
                      </a:r>
                      <a:r>
                        <a:rPr lang="hu-HU" sz="1100" b="0" strike="noStrike" spc="-1" dirty="0" err="1">
                          <a:solidFill>
                            <a:srgbClr val="000000"/>
                          </a:solidFill>
                          <a:latin typeface="Calibri"/>
                        </a:rPr>
                        <a:t>fillet</a:t>
                      </a:r>
                      <a:r>
                        <a:rPr lang="hu-HU" sz="1100" b="0" strike="noStrike" spc="-1" dirty="0">
                          <a:solidFill>
                            <a:srgbClr val="000000"/>
                          </a:solidFill>
                          <a:latin typeface="Calibri"/>
                        </a:rPr>
                        <a:t> </a:t>
                      </a:r>
                      <a:r>
                        <a:rPr lang="hu-HU" sz="1100" b="0" strike="noStrike" spc="-1" dirty="0" err="1">
                          <a:solidFill>
                            <a:srgbClr val="000000"/>
                          </a:solidFill>
                          <a:latin typeface="Calibri"/>
                        </a:rPr>
                        <a:t>to</a:t>
                      </a:r>
                      <a:r>
                        <a:rPr lang="hu-HU" sz="1100" b="0" strike="noStrike" spc="-1" dirty="0">
                          <a:solidFill>
                            <a:srgbClr val="000000"/>
                          </a:solidFill>
                          <a:latin typeface="Calibri"/>
                        </a:rPr>
                        <a:t> </a:t>
                      </a:r>
                      <a:r>
                        <a:rPr lang="hu-HU" sz="1100" b="0" strike="noStrike" spc="-1" dirty="0" err="1">
                          <a:solidFill>
                            <a:srgbClr val="000000"/>
                          </a:solidFill>
                          <a:latin typeface="Calibri"/>
                        </a:rPr>
                        <a:t>reduce</a:t>
                      </a:r>
                      <a:r>
                        <a:rPr lang="hu-HU" sz="1100" b="0" strike="noStrike" spc="-1" dirty="0">
                          <a:solidFill>
                            <a:srgbClr val="000000"/>
                          </a:solidFill>
                          <a:latin typeface="Calibri"/>
                        </a:rPr>
                        <a:t> </a:t>
                      </a:r>
                      <a:r>
                        <a:rPr lang="hu-HU" sz="1100" b="0" strike="noStrike" spc="-1" dirty="0" err="1">
                          <a:solidFill>
                            <a:srgbClr val="000000"/>
                          </a:solidFill>
                          <a:latin typeface="Calibri"/>
                        </a:rPr>
                        <a:t>fatigue</a:t>
                      </a:r>
                      <a:r>
                        <a:rPr lang="hu-HU" sz="1100" b="0" strike="noStrike" spc="-1" dirty="0">
                          <a:solidFill>
                            <a:srgbClr val="000000"/>
                          </a:solidFill>
                          <a:latin typeface="Calibri"/>
                        </a:rPr>
                        <a:t> limit (</a:t>
                      </a:r>
                      <a:r>
                        <a:rPr lang="hu-HU" sz="1100" b="0" strike="noStrike" spc="-1" dirty="0" err="1">
                          <a:solidFill>
                            <a:srgbClr val="000000"/>
                          </a:solidFill>
                          <a:latin typeface="Calibri"/>
                        </a:rPr>
                        <a:t>picture</a:t>
                      </a:r>
                      <a:r>
                        <a:rPr lang="hu-HU" sz="1100" b="0" strike="noStrike" spc="-1" dirty="0">
                          <a:solidFill>
                            <a:srgbClr val="000000"/>
                          </a:solidFill>
                          <a:latin typeface="Calibri"/>
                        </a:rPr>
                        <a:t>)</a:t>
                      </a:r>
                      <a:endParaRPr lang="hu-HU" sz="11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extLst>
                  <a:ext uri="{0D108BD9-81ED-4DB2-BD59-A6C34878D82A}">
                    <a16:rowId xmlns:a16="http://schemas.microsoft.com/office/drawing/2014/main" val="10004"/>
                  </a:ext>
                </a:extLst>
              </a:tr>
              <a:tr h="14040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tc>
                  <a:txBody>
                    <a:bodyPr/>
                    <a:lstStyle/>
                    <a:p>
                      <a:pPr marL="457200">
                        <a:lnSpc>
                          <a:spcPct val="100000"/>
                        </a:lnSpc>
                        <a:tabLst>
                          <a:tab pos="0" algn="l"/>
                        </a:tabLst>
                      </a:pPr>
                      <a:r>
                        <a:rPr lang="hu-HU" sz="1100" b="0" strike="noStrike" spc="-1" dirty="0">
                          <a:solidFill>
                            <a:srgbClr val="000000"/>
                          </a:solidFill>
                          <a:latin typeface="Calibri"/>
                        </a:rPr>
                        <a:t>b) TIG </a:t>
                      </a:r>
                      <a:r>
                        <a:rPr lang="hu-HU" sz="1100" b="0" strike="noStrike" spc="-1" dirty="0" err="1">
                          <a:solidFill>
                            <a:srgbClr val="000000"/>
                          </a:solidFill>
                          <a:latin typeface="Calibri"/>
                        </a:rPr>
                        <a:t>dressing</a:t>
                      </a:r>
                      <a:r>
                        <a:rPr lang="hu-HU" sz="1100" b="0" strike="noStrike" spc="-1" dirty="0">
                          <a:solidFill>
                            <a:srgbClr val="000000"/>
                          </a:solidFill>
                          <a:latin typeface="Calibri"/>
                        </a:rPr>
                        <a:t> </a:t>
                      </a:r>
                      <a:r>
                        <a:rPr lang="hu-HU" sz="1100" b="0" strike="noStrike" spc="-1" dirty="0" err="1">
                          <a:solidFill>
                            <a:srgbClr val="000000"/>
                          </a:solidFill>
                          <a:latin typeface="Calibri"/>
                        </a:rPr>
                        <a:t>to</a:t>
                      </a:r>
                      <a:r>
                        <a:rPr lang="hu-HU" sz="1100" b="0" strike="noStrike" spc="-1" dirty="0">
                          <a:solidFill>
                            <a:srgbClr val="000000"/>
                          </a:solidFill>
                          <a:latin typeface="Calibri"/>
                        </a:rPr>
                        <a:t> </a:t>
                      </a:r>
                      <a:r>
                        <a:rPr lang="hu-HU" sz="1100" b="0" strike="noStrike" spc="-1" dirty="0" err="1">
                          <a:solidFill>
                            <a:srgbClr val="000000"/>
                          </a:solidFill>
                          <a:latin typeface="Calibri"/>
                        </a:rPr>
                        <a:t>improve</a:t>
                      </a:r>
                      <a:r>
                        <a:rPr lang="hu-HU" sz="1100" b="0" strike="noStrike" spc="-1" dirty="0">
                          <a:solidFill>
                            <a:srgbClr val="000000"/>
                          </a:solidFill>
                          <a:latin typeface="Calibri"/>
                        </a:rPr>
                        <a:t> </a:t>
                      </a:r>
                      <a:r>
                        <a:rPr lang="hu-HU" sz="1100" b="0" strike="noStrike" spc="-1" dirty="0" err="1">
                          <a:solidFill>
                            <a:srgbClr val="000000"/>
                          </a:solidFill>
                          <a:latin typeface="Calibri"/>
                        </a:rPr>
                        <a:t>fatigue</a:t>
                      </a:r>
                      <a:r>
                        <a:rPr lang="hu-HU" sz="1100" b="0" strike="noStrike" spc="-1" dirty="0">
                          <a:solidFill>
                            <a:srgbClr val="000000"/>
                          </a:solidFill>
                          <a:latin typeface="Calibri"/>
                        </a:rPr>
                        <a:t> limit; </a:t>
                      </a:r>
                      <a:r>
                        <a:rPr lang="hu-HU" sz="1100" b="0" strike="noStrike" spc="-1" dirty="0" err="1">
                          <a:solidFill>
                            <a:srgbClr val="000000"/>
                          </a:solidFill>
                          <a:latin typeface="Calibri"/>
                        </a:rPr>
                        <a:t>bottom</a:t>
                      </a:r>
                      <a:r>
                        <a:rPr lang="hu-HU" sz="1100" b="0" strike="noStrike" spc="-1" dirty="0">
                          <a:solidFill>
                            <a:srgbClr val="000000"/>
                          </a:solidFill>
                          <a:latin typeface="Calibri"/>
                        </a:rPr>
                        <a:t> </a:t>
                      </a:r>
                      <a:r>
                        <a:rPr lang="hu-HU" sz="1100" b="0" strike="noStrike" spc="-1" dirty="0" err="1">
                          <a:solidFill>
                            <a:srgbClr val="000000"/>
                          </a:solidFill>
                          <a:latin typeface="Calibri"/>
                        </a:rPr>
                        <a:t>edge</a:t>
                      </a:r>
                      <a:r>
                        <a:rPr lang="hu-HU" sz="1100" b="0" strike="noStrike" spc="-1" dirty="0">
                          <a:solidFill>
                            <a:srgbClr val="000000"/>
                          </a:solidFill>
                          <a:latin typeface="Calibri"/>
                        </a:rPr>
                        <a:t> of </a:t>
                      </a:r>
                      <a:r>
                        <a:rPr lang="hu-HU" sz="1100" b="0" strike="noStrike" spc="-1" dirty="0" err="1">
                          <a:solidFill>
                            <a:srgbClr val="000000"/>
                          </a:solidFill>
                          <a:latin typeface="Calibri"/>
                        </a:rPr>
                        <a:t>the</a:t>
                      </a:r>
                      <a:r>
                        <a:rPr lang="hu-HU" sz="1100" b="0" strike="noStrike" spc="-1" dirty="0">
                          <a:solidFill>
                            <a:srgbClr val="000000"/>
                          </a:solidFill>
                          <a:latin typeface="Calibri"/>
                        </a:rPr>
                        <a:t> </a:t>
                      </a:r>
                      <a:r>
                        <a:rPr lang="hu-HU" sz="1100" b="0" strike="noStrike" spc="-1" dirty="0" err="1">
                          <a:solidFill>
                            <a:srgbClr val="000000"/>
                          </a:solidFill>
                          <a:latin typeface="Calibri"/>
                        </a:rPr>
                        <a:t>fillet</a:t>
                      </a:r>
                      <a:r>
                        <a:rPr lang="hu-HU" sz="1100" b="0" strike="noStrike" spc="-1" dirty="0">
                          <a:solidFill>
                            <a:srgbClr val="000000"/>
                          </a:solidFill>
                          <a:latin typeface="Calibri"/>
                        </a:rPr>
                        <a:t> </a:t>
                      </a:r>
                      <a:r>
                        <a:rPr lang="hu-HU" sz="1100" b="0" strike="noStrike" spc="-1" dirty="0" err="1">
                          <a:solidFill>
                            <a:srgbClr val="000000"/>
                          </a:solidFill>
                          <a:latin typeface="Calibri"/>
                        </a:rPr>
                        <a:t>weld</a:t>
                      </a:r>
                      <a:endParaRPr lang="hu-HU" sz="11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extLst>
                  <a:ext uri="{0D108BD9-81ED-4DB2-BD59-A6C34878D82A}">
                    <a16:rowId xmlns:a16="http://schemas.microsoft.com/office/drawing/2014/main" val="10005"/>
                  </a:ext>
                </a:extLst>
              </a:tr>
              <a:tr h="14040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tc>
                  <a:txBody>
                    <a:bodyPr/>
                    <a:lstStyle/>
                    <a:p>
                      <a:pPr marL="457200">
                        <a:lnSpc>
                          <a:spcPct val="100000"/>
                        </a:lnSpc>
                        <a:tabLst>
                          <a:tab pos="0" algn="l"/>
                        </a:tabLst>
                      </a:pPr>
                      <a:r>
                        <a:rPr lang="hu-HU" sz="1100" b="0" strike="noStrike" spc="-1" dirty="0">
                          <a:solidFill>
                            <a:srgbClr val="000000"/>
                          </a:solidFill>
                          <a:latin typeface="Calibri"/>
                        </a:rPr>
                        <a:t>c) TIG </a:t>
                      </a:r>
                      <a:r>
                        <a:rPr lang="hu-HU" sz="1100" b="0" strike="noStrike" spc="-1" dirty="0" err="1">
                          <a:solidFill>
                            <a:srgbClr val="000000"/>
                          </a:solidFill>
                          <a:latin typeface="Calibri"/>
                        </a:rPr>
                        <a:t>dressing</a:t>
                      </a:r>
                      <a:r>
                        <a:rPr lang="hu-HU" sz="1100" b="0" strike="noStrike" spc="-1" dirty="0">
                          <a:solidFill>
                            <a:srgbClr val="000000"/>
                          </a:solidFill>
                          <a:latin typeface="Calibri"/>
                        </a:rPr>
                        <a:t> </a:t>
                      </a:r>
                      <a:r>
                        <a:rPr lang="hu-HU" sz="1100" b="0" strike="noStrike" spc="-1" dirty="0" err="1">
                          <a:solidFill>
                            <a:srgbClr val="000000"/>
                          </a:solidFill>
                          <a:latin typeface="Calibri"/>
                        </a:rPr>
                        <a:t>to</a:t>
                      </a:r>
                      <a:r>
                        <a:rPr lang="hu-HU" sz="1100" b="0" strike="noStrike" spc="-1" dirty="0">
                          <a:solidFill>
                            <a:srgbClr val="000000"/>
                          </a:solidFill>
                          <a:latin typeface="Calibri"/>
                        </a:rPr>
                        <a:t> </a:t>
                      </a:r>
                      <a:r>
                        <a:rPr lang="hu-HU" sz="1100" b="0" strike="noStrike" spc="-1" dirty="0" err="1">
                          <a:solidFill>
                            <a:srgbClr val="000000"/>
                          </a:solidFill>
                          <a:latin typeface="Calibri"/>
                        </a:rPr>
                        <a:t>improve</a:t>
                      </a:r>
                      <a:r>
                        <a:rPr lang="hu-HU" sz="1100" b="0" strike="noStrike" spc="-1" dirty="0">
                          <a:solidFill>
                            <a:srgbClr val="000000"/>
                          </a:solidFill>
                          <a:latin typeface="Calibri"/>
                        </a:rPr>
                        <a:t> </a:t>
                      </a:r>
                      <a:r>
                        <a:rPr lang="hu-HU" sz="1100" b="0" strike="noStrike" spc="-1" dirty="0" err="1">
                          <a:solidFill>
                            <a:srgbClr val="000000"/>
                          </a:solidFill>
                          <a:latin typeface="Calibri"/>
                        </a:rPr>
                        <a:t>fatigue</a:t>
                      </a:r>
                      <a:r>
                        <a:rPr lang="hu-HU" sz="1100" b="0" strike="noStrike" spc="-1" dirty="0">
                          <a:solidFill>
                            <a:srgbClr val="000000"/>
                          </a:solidFill>
                          <a:latin typeface="Calibri"/>
                        </a:rPr>
                        <a:t> limit; </a:t>
                      </a:r>
                      <a:r>
                        <a:rPr lang="hu-HU" sz="1100" b="0" strike="noStrike" spc="-1" dirty="0" err="1">
                          <a:solidFill>
                            <a:srgbClr val="000000"/>
                          </a:solidFill>
                          <a:latin typeface="Calibri"/>
                        </a:rPr>
                        <a:t>bottom</a:t>
                      </a:r>
                      <a:r>
                        <a:rPr lang="hu-HU" sz="1100" b="0" strike="noStrike" spc="-1" dirty="0">
                          <a:solidFill>
                            <a:srgbClr val="000000"/>
                          </a:solidFill>
                          <a:latin typeface="Calibri"/>
                        </a:rPr>
                        <a:t> </a:t>
                      </a:r>
                      <a:r>
                        <a:rPr lang="hu-HU" sz="1100" b="0" strike="noStrike" spc="-1" dirty="0" err="1">
                          <a:solidFill>
                            <a:srgbClr val="000000"/>
                          </a:solidFill>
                          <a:latin typeface="Calibri"/>
                        </a:rPr>
                        <a:t>edge</a:t>
                      </a:r>
                      <a:r>
                        <a:rPr lang="hu-HU" sz="1100" b="0" strike="noStrike" spc="-1" dirty="0">
                          <a:solidFill>
                            <a:srgbClr val="000000"/>
                          </a:solidFill>
                          <a:latin typeface="Calibri"/>
                        </a:rPr>
                        <a:t> of </a:t>
                      </a:r>
                      <a:r>
                        <a:rPr lang="hu-HU" sz="1100" b="0" strike="noStrike" spc="-1" dirty="0" err="1">
                          <a:solidFill>
                            <a:srgbClr val="000000"/>
                          </a:solidFill>
                          <a:latin typeface="Calibri"/>
                        </a:rPr>
                        <a:t>the</a:t>
                      </a:r>
                      <a:r>
                        <a:rPr lang="hu-HU" sz="1100" b="0" strike="noStrike" spc="-1" dirty="0">
                          <a:solidFill>
                            <a:srgbClr val="000000"/>
                          </a:solidFill>
                          <a:latin typeface="Calibri"/>
                        </a:rPr>
                        <a:t> </a:t>
                      </a:r>
                      <a:r>
                        <a:rPr lang="hu-HU" sz="1100" b="0" strike="noStrike" spc="-1" dirty="0" err="1">
                          <a:solidFill>
                            <a:srgbClr val="000000"/>
                          </a:solidFill>
                          <a:latin typeface="Calibri"/>
                        </a:rPr>
                        <a:t>fillet</a:t>
                      </a:r>
                      <a:r>
                        <a:rPr lang="hu-HU" sz="1100" b="0" strike="noStrike" spc="-1" dirty="0">
                          <a:solidFill>
                            <a:srgbClr val="000000"/>
                          </a:solidFill>
                          <a:latin typeface="Calibri"/>
                        </a:rPr>
                        <a:t> </a:t>
                      </a:r>
                      <a:r>
                        <a:rPr lang="hu-HU" sz="1100" b="0" strike="noStrike" spc="-1" dirty="0" err="1">
                          <a:solidFill>
                            <a:srgbClr val="000000"/>
                          </a:solidFill>
                          <a:latin typeface="Calibri"/>
                        </a:rPr>
                        <a:t>weld</a:t>
                      </a:r>
                      <a:endParaRPr lang="hu-HU" sz="11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extLst>
                  <a:ext uri="{0D108BD9-81ED-4DB2-BD59-A6C34878D82A}">
                    <a16:rowId xmlns:a16="http://schemas.microsoft.com/office/drawing/2014/main" val="10006"/>
                  </a:ext>
                </a:extLst>
              </a:tr>
              <a:tr h="14040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tc>
                  <a:txBody>
                    <a:bodyPr/>
                    <a:lstStyle/>
                    <a:p>
                      <a:pPr marL="457200">
                        <a:lnSpc>
                          <a:spcPct val="100000"/>
                        </a:lnSpc>
                        <a:tabLst>
                          <a:tab pos="0" algn="l"/>
                        </a:tabLst>
                      </a:pPr>
                      <a:r>
                        <a:rPr lang="hu-HU" sz="1100" b="0" strike="noStrike" spc="-1" dirty="0">
                          <a:solidFill>
                            <a:srgbClr val="000000"/>
                          </a:solidFill>
                          <a:latin typeface="Calibri"/>
                        </a:rPr>
                        <a:t>d) TIG </a:t>
                      </a:r>
                      <a:r>
                        <a:rPr lang="hu-HU" sz="1100" b="0" strike="noStrike" spc="-1" dirty="0" err="1">
                          <a:solidFill>
                            <a:srgbClr val="000000"/>
                          </a:solidFill>
                          <a:latin typeface="Calibri"/>
                        </a:rPr>
                        <a:t>dressing</a:t>
                      </a:r>
                      <a:r>
                        <a:rPr lang="hu-HU" sz="1100" b="0" strike="noStrike" spc="-1" dirty="0">
                          <a:solidFill>
                            <a:srgbClr val="000000"/>
                          </a:solidFill>
                          <a:latin typeface="Calibri"/>
                        </a:rPr>
                        <a:t> </a:t>
                      </a:r>
                      <a:r>
                        <a:rPr lang="hu-HU" sz="1100" b="0" strike="noStrike" spc="-1" dirty="0" err="1">
                          <a:solidFill>
                            <a:srgbClr val="000000"/>
                          </a:solidFill>
                          <a:latin typeface="Calibri"/>
                        </a:rPr>
                        <a:t>to</a:t>
                      </a:r>
                      <a:r>
                        <a:rPr lang="hu-HU" sz="1100" b="0" strike="noStrike" spc="-1" dirty="0">
                          <a:solidFill>
                            <a:srgbClr val="000000"/>
                          </a:solidFill>
                          <a:latin typeface="Calibri"/>
                        </a:rPr>
                        <a:t> </a:t>
                      </a:r>
                      <a:r>
                        <a:rPr lang="hu-HU" sz="1100" b="0" strike="noStrike" spc="-1" dirty="0" err="1">
                          <a:solidFill>
                            <a:srgbClr val="000000"/>
                          </a:solidFill>
                          <a:latin typeface="Calibri"/>
                        </a:rPr>
                        <a:t>improve</a:t>
                      </a:r>
                      <a:r>
                        <a:rPr lang="hu-HU" sz="1100" b="0" strike="noStrike" spc="-1" dirty="0">
                          <a:solidFill>
                            <a:srgbClr val="000000"/>
                          </a:solidFill>
                          <a:latin typeface="Calibri"/>
                        </a:rPr>
                        <a:t> </a:t>
                      </a:r>
                      <a:r>
                        <a:rPr lang="hu-HU" sz="1100" b="0" strike="noStrike" spc="-1" dirty="0" err="1">
                          <a:solidFill>
                            <a:srgbClr val="000000"/>
                          </a:solidFill>
                          <a:latin typeface="Calibri"/>
                        </a:rPr>
                        <a:t>fatigue</a:t>
                      </a:r>
                      <a:r>
                        <a:rPr lang="hu-HU" sz="1100" b="0" strike="noStrike" spc="-1" dirty="0">
                          <a:solidFill>
                            <a:srgbClr val="000000"/>
                          </a:solidFill>
                          <a:latin typeface="Calibri"/>
                        </a:rPr>
                        <a:t> limit; top </a:t>
                      </a:r>
                      <a:r>
                        <a:rPr lang="hu-HU" sz="1100" b="0" strike="noStrike" spc="-1" dirty="0" err="1">
                          <a:solidFill>
                            <a:srgbClr val="000000"/>
                          </a:solidFill>
                          <a:latin typeface="Calibri"/>
                        </a:rPr>
                        <a:t>edge</a:t>
                      </a:r>
                      <a:r>
                        <a:rPr lang="hu-HU" sz="1100" b="0" strike="noStrike" spc="-1" dirty="0">
                          <a:solidFill>
                            <a:srgbClr val="000000"/>
                          </a:solidFill>
                          <a:latin typeface="Calibri"/>
                        </a:rPr>
                        <a:t> of </a:t>
                      </a:r>
                      <a:r>
                        <a:rPr lang="hu-HU" sz="1100" b="0" strike="noStrike" spc="-1" dirty="0" err="1">
                          <a:solidFill>
                            <a:srgbClr val="000000"/>
                          </a:solidFill>
                          <a:latin typeface="Calibri"/>
                        </a:rPr>
                        <a:t>the</a:t>
                      </a:r>
                      <a:r>
                        <a:rPr lang="hu-HU" sz="1100" b="0" strike="noStrike" spc="-1" dirty="0">
                          <a:solidFill>
                            <a:srgbClr val="000000"/>
                          </a:solidFill>
                          <a:latin typeface="Calibri"/>
                        </a:rPr>
                        <a:t> </a:t>
                      </a:r>
                      <a:r>
                        <a:rPr lang="hu-HU" sz="1100" b="0" strike="noStrike" spc="-1" dirty="0" err="1">
                          <a:solidFill>
                            <a:srgbClr val="000000"/>
                          </a:solidFill>
                          <a:latin typeface="Calibri"/>
                        </a:rPr>
                        <a:t>fillet</a:t>
                      </a:r>
                      <a:r>
                        <a:rPr lang="hu-HU" sz="1100" b="0" strike="noStrike" spc="-1" dirty="0">
                          <a:solidFill>
                            <a:srgbClr val="000000"/>
                          </a:solidFill>
                          <a:latin typeface="Calibri"/>
                        </a:rPr>
                        <a:t> </a:t>
                      </a:r>
                      <a:r>
                        <a:rPr lang="hu-HU" sz="1100" b="0" strike="noStrike" spc="-1" dirty="0" err="1">
                          <a:solidFill>
                            <a:srgbClr val="000000"/>
                          </a:solidFill>
                          <a:latin typeface="Calibri"/>
                        </a:rPr>
                        <a:t>weld</a:t>
                      </a:r>
                      <a:r>
                        <a:rPr lang="hu-HU" sz="1100" b="0" u="sng" strike="noStrike" spc="-1" dirty="0">
                          <a:solidFill>
                            <a:srgbClr val="0000FF"/>
                          </a:solidFill>
                          <a:uFillTx/>
                          <a:latin typeface="Calibri"/>
                          <a:hlinkClick r:id="rId3"/>
                        </a:rPr>
                        <a:t>(video)</a:t>
                      </a:r>
                      <a:endParaRPr lang="hu-HU" sz="11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FE2EA"/>
                    </a:solidFill>
                  </a:tcPr>
                </a:tc>
                <a:extLst>
                  <a:ext uri="{0D108BD9-81ED-4DB2-BD59-A6C34878D82A}">
                    <a16:rowId xmlns:a16="http://schemas.microsoft.com/office/drawing/2014/main" val="10007"/>
                  </a:ext>
                </a:extLst>
              </a:tr>
              <a:tr h="140400">
                <a:tc>
                  <a:txBody>
                    <a:bodyPr/>
                    <a:lstStyle/>
                    <a:p>
                      <a:endParaRPr lang="hu-HU"/>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tc>
                  <a:txBody>
                    <a:bodyPr/>
                    <a:lstStyle/>
                    <a:p>
                      <a:pPr marL="457200">
                        <a:lnSpc>
                          <a:spcPct val="100000"/>
                        </a:lnSpc>
                        <a:tabLst>
                          <a:tab pos="0" algn="l"/>
                        </a:tabLst>
                      </a:pPr>
                      <a:r>
                        <a:rPr lang="hu-HU" sz="1100" b="0" strike="noStrike" spc="-1" dirty="0">
                          <a:solidFill>
                            <a:srgbClr val="000000"/>
                          </a:solidFill>
                          <a:latin typeface="Calibri"/>
                        </a:rPr>
                        <a:t>e )TIG </a:t>
                      </a:r>
                      <a:r>
                        <a:rPr lang="hu-HU" sz="1100" b="0" strike="noStrike" spc="-1" dirty="0" err="1">
                          <a:solidFill>
                            <a:srgbClr val="000000"/>
                          </a:solidFill>
                          <a:latin typeface="Calibri"/>
                        </a:rPr>
                        <a:t>dressing</a:t>
                      </a:r>
                      <a:r>
                        <a:rPr lang="hu-HU" sz="1100" b="0" strike="noStrike" spc="-1" dirty="0">
                          <a:solidFill>
                            <a:srgbClr val="000000"/>
                          </a:solidFill>
                          <a:latin typeface="Calibri"/>
                        </a:rPr>
                        <a:t> </a:t>
                      </a:r>
                      <a:r>
                        <a:rPr lang="hu-HU" sz="1100" b="0" strike="noStrike" spc="-1" dirty="0" err="1">
                          <a:solidFill>
                            <a:srgbClr val="000000"/>
                          </a:solidFill>
                          <a:latin typeface="Calibri"/>
                        </a:rPr>
                        <a:t>to</a:t>
                      </a:r>
                      <a:r>
                        <a:rPr lang="hu-HU" sz="1100" b="0" strike="noStrike" spc="-1" dirty="0">
                          <a:solidFill>
                            <a:srgbClr val="000000"/>
                          </a:solidFill>
                          <a:latin typeface="Calibri"/>
                        </a:rPr>
                        <a:t> </a:t>
                      </a:r>
                      <a:r>
                        <a:rPr lang="hu-HU" sz="1100" b="0" strike="noStrike" spc="-1" dirty="0" err="1">
                          <a:solidFill>
                            <a:srgbClr val="000000"/>
                          </a:solidFill>
                          <a:latin typeface="Calibri"/>
                        </a:rPr>
                        <a:t>improve</a:t>
                      </a:r>
                      <a:r>
                        <a:rPr lang="hu-HU" sz="1100" b="0" strike="noStrike" spc="-1" dirty="0">
                          <a:solidFill>
                            <a:srgbClr val="000000"/>
                          </a:solidFill>
                          <a:latin typeface="Calibri"/>
                        </a:rPr>
                        <a:t> </a:t>
                      </a:r>
                      <a:r>
                        <a:rPr lang="hu-HU" sz="1100" b="0" strike="noStrike" spc="-1" dirty="0" err="1">
                          <a:solidFill>
                            <a:srgbClr val="000000"/>
                          </a:solidFill>
                          <a:latin typeface="Calibri"/>
                        </a:rPr>
                        <a:t>fatigue</a:t>
                      </a:r>
                      <a:r>
                        <a:rPr lang="hu-HU" sz="1100" b="0" strike="noStrike" spc="-1" dirty="0">
                          <a:solidFill>
                            <a:srgbClr val="000000"/>
                          </a:solidFill>
                          <a:latin typeface="Calibri"/>
                        </a:rPr>
                        <a:t> limit; </a:t>
                      </a:r>
                      <a:r>
                        <a:rPr lang="hu-HU" sz="1100" b="0" strike="noStrike" spc="-1" dirty="0" err="1">
                          <a:solidFill>
                            <a:srgbClr val="000000"/>
                          </a:solidFill>
                          <a:latin typeface="Calibri"/>
                        </a:rPr>
                        <a:t>full</a:t>
                      </a:r>
                      <a:r>
                        <a:rPr lang="hu-HU" sz="1100" b="0" strike="noStrike" spc="-1" dirty="0">
                          <a:solidFill>
                            <a:srgbClr val="000000"/>
                          </a:solidFill>
                          <a:latin typeface="Calibri"/>
                        </a:rPr>
                        <a:t> </a:t>
                      </a:r>
                      <a:r>
                        <a:rPr lang="hu-HU" sz="1100" b="0" strike="noStrike" spc="-1" dirty="0" err="1">
                          <a:solidFill>
                            <a:srgbClr val="000000"/>
                          </a:solidFill>
                          <a:latin typeface="Calibri"/>
                        </a:rPr>
                        <a:t>fillet</a:t>
                      </a:r>
                      <a:r>
                        <a:rPr lang="hu-HU" sz="1100" b="0" strike="noStrike" spc="-1" dirty="0">
                          <a:solidFill>
                            <a:srgbClr val="000000"/>
                          </a:solidFill>
                          <a:latin typeface="Calibri"/>
                        </a:rPr>
                        <a:t> </a:t>
                      </a:r>
                      <a:r>
                        <a:rPr lang="hu-HU" sz="1100" b="0" strike="noStrike" spc="-1" dirty="0" err="1">
                          <a:solidFill>
                            <a:srgbClr val="000000"/>
                          </a:solidFill>
                          <a:latin typeface="Calibri"/>
                        </a:rPr>
                        <a:t>weld</a:t>
                      </a:r>
                      <a:r>
                        <a:rPr lang="hu-HU" sz="1100" b="0" strike="noStrike" spc="-1" dirty="0">
                          <a:solidFill>
                            <a:srgbClr val="000000"/>
                          </a:solidFill>
                          <a:latin typeface="Calibri"/>
                        </a:rPr>
                        <a:t> </a:t>
                      </a:r>
                      <a:r>
                        <a:rPr lang="hu-HU" sz="1100" b="0" u="sng" strike="noStrike" spc="-1" dirty="0">
                          <a:solidFill>
                            <a:srgbClr val="0000FF"/>
                          </a:solidFill>
                          <a:uFillTx/>
                          <a:latin typeface="Calibri"/>
                          <a:hlinkClick r:id="rId4"/>
                        </a:rPr>
                        <a:t>(</a:t>
                      </a:r>
                      <a:r>
                        <a:rPr lang="hu-HU" sz="1100" b="0" u="sng" strike="noStrike" spc="-1" dirty="0" err="1">
                          <a:solidFill>
                            <a:srgbClr val="0000FF"/>
                          </a:solidFill>
                          <a:uFillTx/>
                          <a:latin typeface="Calibri"/>
                          <a:hlinkClick r:id="rId4"/>
                        </a:rPr>
                        <a:t>photo</a:t>
                      </a:r>
                      <a:r>
                        <a:rPr lang="hu-HU" sz="1100" b="0" u="sng" strike="noStrike" spc="-1" dirty="0">
                          <a:solidFill>
                            <a:srgbClr val="0000FF"/>
                          </a:solidFill>
                          <a:uFillTx/>
                          <a:latin typeface="Calibri"/>
                          <a:hlinkClick r:id="rId4"/>
                        </a:rPr>
                        <a:t>)</a:t>
                      </a:r>
                      <a:endParaRPr lang="hu-HU" sz="11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8F1F4"/>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ím 1">
            <a:extLst>
              <a:ext uri="{FF2B5EF4-FFF2-40B4-BE49-F238E27FC236}">
                <a16:creationId xmlns:a16="http://schemas.microsoft.com/office/drawing/2014/main" id="{D5E2404B-290E-4B6B-9BB3-BE37FE3EBD73}"/>
              </a:ext>
            </a:extLst>
          </p:cNvPr>
          <p:cNvSpPr>
            <a:spLocks noGrp="1"/>
          </p:cNvSpPr>
          <p:nvPr>
            <p:ph type="title"/>
          </p:nvPr>
        </p:nvSpPr>
        <p:spPr>
          <a:xfrm>
            <a:off x="539014" y="5091762"/>
            <a:ext cx="5613590" cy="1264588"/>
          </a:xfrm>
        </p:spPr>
        <p:txBody>
          <a:bodyPr vert="horz" lIns="91440" tIns="45720" rIns="91440" bIns="45720" rtlCol="0" anchor="ctr">
            <a:normAutofit/>
          </a:bodyPr>
          <a:lstStyle/>
          <a:p>
            <a:pPr algn="r"/>
            <a:r>
              <a:rPr lang="en-US" sz="4200" b="0" strike="noStrike" spc="-1">
                <a:solidFill>
                  <a:srgbClr val="FFFFFF"/>
                </a:solidFill>
              </a:rPr>
              <a:t>Convex fillet to</a:t>
            </a:r>
            <a:endParaRPr lang="en-US" sz="4200">
              <a:solidFill>
                <a:srgbClr val="FFFFFF"/>
              </a:solidFill>
            </a:endParaRPr>
          </a:p>
        </p:txBody>
      </p:sp>
      <p:sp>
        <p:nvSpPr>
          <p:cNvPr id="3" name="Alcím 2">
            <a:extLst>
              <a:ext uri="{FF2B5EF4-FFF2-40B4-BE49-F238E27FC236}">
                <a16:creationId xmlns:a16="http://schemas.microsoft.com/office/drawing/2014/main" id="{66C39213-247B-4BDC-A098-A9E5E0B071F9}"/>
              </a:ext>
            </a:extLst>
          </p:cNvPr>
          <p:cNvSpPr>
            <a:spLocks noGrp="1"/>
          </p:cNvSpPr>
          <p:nvPr>
            <p:ph type="subTitle"/>
          </p:nvPr>
        </p:nvSpPr>
        <p:spPr>
          <a:xfrm>
            <a:off x="6451589" y="5091763"/>
            <a:ext cx="2153396" cy="1264587"/>
          </a:xfrm>
        </p:spPr>
        <p:txBody>
          <a:bodyPr vert="horz" lIns="91440" tIns="45720" rIns="91440" bIns="45720" rtlCol="0" anchor="ctr">
            <a:normAutofit/>
          </a:bodyPr>
          <a:lstStyle/>
          <a:p>
            <a:pPr>
              <a:spcBef>
                <a:spcPts val="1000"/>
              </a:spcBef>
            </a:pPr>
            <a:r>
              <a:rPr lang="en-US" sz="1700" b="0" strike="noStrike" spc="-1">
                <a:solidFill>
                  <a:srgbClr val="FFC000"/>
                </a:solidFill>
                <a:latin typeface="+mn-lt"/>
                <a:ea typeface="+mn-ea"/>
                <a:cs typeface="+mn-cs"/>
              </a:rPr>
              <a:t>reduce fatigue limit</a:t>
            </a:r>
            <a:endParaRPr lang="en-US" sz="1700">
              <a:solidFill>
                <a:srgbClr val="FFC000"/>
              </a:solidFill>
              <a:latin typeface="+mn-lt"/>
              <a:ea typeface="+mn-ea"/>
              <a:cs typeface="+mn-cs"/>
            </a:endParaRPr>
          </a:p>
        </p:txBody>
      </p:sp>
      <p:pic>
        <p:nvPicPr>
          <p:cNvPr id="5" name="Kép 4" descr="A képen szöveg látható&#10;&#10;Automatikusan generált leírás">
            <a:extLst>
              <a:ext uri="{FF2B5EF4-FFF2-40B4-BE49-F238E27FC236}">
                <a16:creationId xmlns:a16="http://schemas.microsoft.com/office/drawing/2014/main" id="{D16E0185-C712-4973-9553-5CA74D3EA46C}"/>
              </a:ext>
            </a:extLst>
          </p:cNvPr>
          <p:cNvPicPr>
            <a:picLocks noChangeAspect="1"/>
          </p:cNvPicPr>
          <p:nvPr/>
        </p:nvPicPr>
        <p:blipFill rotWithShape="1">
          <a:blip r:embed="rId2">
            <a:extLst>
              <a:ext uri="{28A0092B-C50C-407E-A947-70E740481C1C}">
                <a14:useLocalDpi xmlns:a14="http://schemas.microsoft.com/office/drawing/2010/main" val="0"/>
              </a:ext>
            </a:extLst>
          </a:blip>
          <a:srcRect t="20201" r="-1" b="11109"/>
          <a:stretch/>
        </p:blipFill>
        <p:spPr>
          <a:xfrm>
            <a:off x="240030" y="320040"/>
            <a:ext cx="8661654" cy="4462272"/>
          </a:xfrm>
          <a:prstGeom prst="rect">
            <a:avLst/>
          </a:prstGeom>
        </p:spPr>
      </p:pic>
      <p:cxnSp>
        <p:nvCxnSpPr>
          <p:cNvPr id="21" name="Straight Connector 2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5122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26C0B7-1185-44CD-A65F-6905F76A9BDD}"/>
              </a:ext>
            </a:extLst>
          </p:cNvPr>
          <p:cNvSpPr>
            <a:spLocks noGrp="1"/>
          </p:cNvSpPr>
          <p:nvPr>
            <p:ph type="title"/>
          </p:nvPr>
        </p:nvSpPr>
        <p:spPr/>
        <p:txBody>
          <a:bodyPr/>
          <a:lstStyle/>
          <a:p>
            <a:r>
              <a:rPr lang="hu-HU" sz="4400" b="0" strike="noStrike" spc="-1" dirty="0">
                <a:solidFill>
                  <a:srgbClr val="000000"/>
                </a:solidFill>
                <a:latin typeface="Calibri"/>
              </a:rPr>
              <a:t>TIG </a:t>
            </a:r>
            <a:r>
              <a:rPr lang="hu-HU" sz="4400" b="0" strike="noStrike" spc="-1" dirty="0" err="1">
                <a:solidFill>
                  <a:srgbClr val="000000"/>
                </a:solidFill>
                <a:latin typeface="Calibri"/>
              </a:rPr>
              <a:t>dressing</a:t>
            </a:r>
            <a:r>
              <a:rPr lang="hu-HU" sz="4400" b="0" strike="noStrike" spc="-1" dirty="0">
                <a:solidFill>
                  <a:srgbClr val="000000"/>
                </a:solidFill>
                <a:latin typeface="Calibri"/>
              </a:rPr>
              <a:t> </a:t>
            </a:r>
            <a:r>
              <a:rPr lang="hu-HU" sz="4400" b="0" strike="noStrike" spc="-1" dirty="0" err="1">
                <a:solidFill>
                  <a:srgbClr val="000000"/>
                </a:solidFill>
                <a:latin typeface="Calibri"/>
              </a:rPr>
              <a:t>to</a:t>
            </a:r>
            <a:r>
              <a:rPr lang="hu-HU" sz="4400" b="0" strike="noStrike" spc="-1" dirty="0">
                <a:solidFill>
                  <a:srgbClr val="000000"/>
                </a:solidFill>
                <a:latin typeface="Calibri"/>
              </a:rPr>
              <a:t> </a:t>
            </a:r>
            <a:r>
              <a:rPr lang="hu-HU" sz="4400" b="0" strike="noStrike" spc="-1" dirty="0" err="1">
                <a:solidFill>
                  <a:srgbClr val="000000"/>
                </a:solidFill>
                <a:latin typeface="Calibri"/>
              </a:rPr>
              <a:t>improve</a:t>
            </a:r>
            <a:r>
              <a:rPr lang="hu-HU" sz="4400" b="0" strike="noStrike" spc="-1" dirty="0">
                <a:solidFill>
                  <a:srgbClr val="000000"/>
                </a:solidFill>
                <a:latin typeface="Calibri"/>
              </a:rPr>
              <a:t> </a:t>
            </a:r>
            <a:r>
              <a:rPr lang="hu-HU" sz="4400" b="0" strike="noStrike" spc="-1" dirty="0" err="1">
                <a:solidFill>
                  <a:srgbClr val="000000"/>
                </a:solidFill>
                <a:latin typeface="Calibri"/>
              </a:rPr>
              <a:t>fatigue</a:t>
            </a:r>
            <a:r>
              <a:rPr lang="hu-HU" sz="4400" b="0" strike="noStrike" spc="-1" dirty="0">
                <a:solidFill>
                  <a:srgbClr val="000000"/>
                </a:solidFill>
                <a:latin typeface="Calibri"/>
              </a:rPr>
              <a:t> limit </a:t>
            </a:r>
            <a:r>
              <a:rPr lang="hu-HU" sz="4400" b="0" strike="noStrike" spc="-1" dirty="0" err="1">
                <a:solidFill>
                  <a:srgbClr val="000000"/>
                </a:solidFill>
                <a:latin typeface="Calibri"/>
              </a:rPr>
              <a:t>bottom</a:t>
            </a:r>
            <a:r>
              <a:rPr lang="hu-HU" sz="4400" b="0" strike="noStrike" spc="-1" dirty="0">
                <a:solidFill>
                  <a:srgbClr val="000000"/>
                </a:solidFill>
                <a:latin typeface="Calibri"/>
              </a:rPr>
              <a:t> </a:t>
            </a:r>
            <a:r>
              <a:rPr lang="hu-HU" sz="4400" b="0" strike="noStrike" spc="-1" dirty="0" err="1">
                <a:solidFill>
                  <a:srgbClr val="000000"/>
                </a:solidFill>
                <a:latin typeface="Calibri"/>
              </a:rPr>
              <a:t>edge</a:t>
            </a:r>
            <a:r>
              <a:rPr lang="hu-HU" sz="4400" b="0" strike="noStrike" spc="-1" dirty="0">
                <a:solidFill>
                  <a:srgbClr val="000000"/>
                </a:solidFill>
                <a:latin typeface="Calibri"/>
              </a:rPr>
              <a:t> of </a:t>
            </a:r>
            <a:r>
              <a:rPr lang="hu-HU" sz="4400" b="0" strike="noStrike" spc="-1" dirty="0" err="1">
                <a:solidFill>
                  <a:srgbClr val="000000"/>
                </a:solidFill>
                <a:latin typeface="Calibri"/>
              </a:rPr>
              <a:t>the</a:t>
            </a:r>
            <a:r>
              <a:rPr lang="hu-HU" sz="4400" b="0" strike="noStrike" spc="-1" dirty="0">
                <a:solidFill>
                  <a:srgbClr val="000000"/>
                </a:solidFill>
                <a:latin typeface="Calibri"/>
              </a:rPr>
              <a:t> </a:t>
            </a:r>
            <a:r>
              <a:rPr lang="hu-HU" sz="4400" b="0" strike="noStrike" spc="-1" dirty="0" err="1">
                <a:solidFill>
                  <a:srgbClr val="000000"/>
                </a:solidFill>
                <a:latin typeface="Calibri"/>
              </a:rPr>
              <a:t>fillet</a:t>
            </a:r>
            <a:r>
              <a:rPr lang="hu-HU" sz="4400" b="0" strike="noStrike" spc="-1" dirty="0">
                <a:solidFill>
                  <a:srgbClr val="000000"/>
                </a:solidFill>
                <a:latin typeface="Calibri"/>
              </a:rPr>
              <a:t> </a:t>
            </a:r>
            <a:r>
              <a:rPr lang="hu-HU" sz="4400" b="0" strike="noStrike" spc="-1" dirty="0" err="1">
                <a:solidFill>
                  <a:srgbClr val="000000"/>
                </a:solidFill>
                <a:latin typeface="Calibri"/>
              </a:rPr>
              <a:t>weld</a:t>
            </a:r>
            <a:r>
              <a:rPr lang="hu-HU" sz="4400" b="0" strike="noStrike" spc="-1" dirty="0">
                <a:solidFill>
                  <a:srgbClr val="000000"/>
                </a:solidFill>
                <a:latin typeface="Calibri"/>
              </a:rPr>
              <a:t> </a:t>
            </a:r>
            <a:endParaRPr lang="hu-HU" dirty="0"/>
          </a:p>
        </p:txBody>
      </p:sp>
      <p:sp>
        <p:nvSpPr>
          <p:cNvPr id="3" name="Alcím 2">
            <a:extLst>
              <a:ext uri="{FF2B5EF4-FFF2-40B4-BE49-F238E27FC236}">
                <a16:creationId xmlns:a16="http://schemas.microsoft.com/office/drawing/2014/main" id="{DC46CBE0-5403-4F59-BAAD-7DD54A3568DA}"/>
              </a:ext>
            </a:extLst>
          </p:cNvPr>
          <p:cNvSpPr>
            <a:spLocks noGrp="1"/>
          </p:cNvSpPr>
          <p:nvPr>
            <p:ph type="subTitle"/>
          </p:nvPr>
        </p:nvSpPr>
        <p:spPr/>
        <p:txBody>
          <a:bodyPr/>
          <a:lstStyle/>
          <a:p>
            <a:endParaRPr lang="hu-HU" dirty="0"/>
          </a:p>
        </p:txBody>
      </p:sp>
      <p:pic>
        <p:nvPicPr>
          <p:cNvPr id="4" name="Image02">
            <a:hlinkClick r:id="" action="ppaction://media"/>
            <a:extLst>
              <a:ext uri="{FF2B5EF4-FFF2-40B4-BE49-F238E27FC236}">
                <a16:creationId xmlns:a16="http://schemas.microsoft.com/office/drawing/2014/main" id="{4AADF368-42B9-4A23-97A0-AA8215BABE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199" y="1840821"/>
            <a:ext cx="5650637" cy="4237978"/>
          </a:xfrm>
          <a:prstGeom prst="rect">
            <a:avLst/>
          </a:prstGeom>
        </p:spPr>
      </p:pic>
    </p:spTree>
    <p:extLst>
      <p:ext uri="{BB962C8B-B14F-4D97-AF65-F5344CB8AC3E}">
        <p14:creationId xmlns:p14="http://schemas.microsoft.com/office/powerpoint/2010/main" val="29643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ím 1">
            <a:extLst>
              <a:ext uri="{FF2B5EF4-FFF2-40B4-BE49-F238E27FC236}">
                <a16:creationId xmlns:a16="http://schemas.microsoft.com/office/drawing/2014/main" id="{1AB166AD-FB98-4A6F-9BA3-5BB4C9C47A7A}"/>
              </a:ext>
            </a:extLst>
          </p:cNvPr>
          <p:cNvSpPr>
            <a:spLocks noGrp="1"/>
          </p:cNvSpPr>
          <p:nvPr>
            <p:ph type="title"/>
          </p:nvPr>
        </p:nvSpPr>
        <p:spPr>
          <a:xfrm>
            <a:off x="539014" y="5091762"/>
            <a:ext cx="5613590" cy="1264588"/>
          </a:xfrm>
        </p:spPr>
        <p:txBody>
          <a:bodyPr vert="horz" lIns="91440" tIns="45720" rIns="91440" bIns="45720" rtlCol="0" anchor="ctr">
            <a:normAutofit/>
          </a:bodyPr>
          <a:lstStyle/>
          <a:p>
            <a:pPr algn="r"/>
            <a:r>
              <a:rPr lang="en-US" sz="4200" b="0" strike="noStrike" spc="-1">
                <a:solidFill>
                  <a:srgbClr val="FFFFFF"/>
                </a:solidFill>
              </a:rPr>
              <a:t>TIG dressing to improve fatigue limit</a:t>
            </a:r>
            <a:endParaRPr lang="en-US" sz="4200">
              <a:solidFill>
                <a:srgbClr val="FFFFFF"/>
              </a:solidFill>
            </a:endParaRPr>
          </a:p>
        </p:txBody>
      </p:sp>
      <p:sp>
        <p:nvSpPr>
          <p:cNvPr id="3" name="Alcím 2">
            <a:extLst>
              <a:ext uri="{FF2B5EF4-FFF2-40B4-BE49-F238E27FC236}">
                <a16:creationId xmlns:a16="http://schemas.microsoft.com/office/drawing/2014/main" id="{EC2206FF-0FA3-4036-B8E8-5A0ED316FBB2}"/>
              </a:ext>
            </a:extLst>
          </p:cNvPr>
          <p:cNvSpPr>
            <a:spLocks noGrp="1"/>
          </p:cNvSpPr>
          <p:nvPr>
            <p:ph type="subTitle"/>
          </p:nvPr>
        </p:nvSpPr>
        <p:spPr>
          <a:xfrm>
            <a:off x="6451589" y="5091763"/>
            <a:ext cx="2153396" cy="1264587"/>
          </a:xfrm>
        </p:spPr>
        <p:txBody>
          <a:bodyPr vert="horz" lIns="91440" tIns="45720" rIns="91440" bIns="45720" rtlCol="0" anchor="ctr">
            <a:normAutofit/>
          </a:bodyPr>
          <a:lstStyle/>
          <a:p>
            <a:pPr>
              <a:spcBef>
                <a:spcPts val="1000"/>
              </a:spcBef>
            </a:pPr>
            <a:r>
              <a:rPr lang="en-US" sz="1700" b="0" strike="noStrike" spc="-1">
                <a:solidFill>
                  <a:srgbClr val="FFC000"/>
                </a:solidFill>
                <a:latin typeface="+mn-lt"/>
                <a:ea typeface="+mn-ea"/>
                <a:cs typeface="+mn-cs"/>
              </a:rPr>
              <a:t>bottom edge of the fillet weld</a:t>
            </a:r>
            <a:endParaRPr lang="en-US" sz="1700">
              <a:solidFill>
                <a:srgbClr val="FFC000"/>
              </a:solidFill>
              <a:latin typeface="+mn-lt"/>
              <a:ea typeface="+mn-ea"/>
              <a:cs typeface="+mn-cs"/>
            </a:endParaRPr>
          </a:p>
        </p:txBody>
      </p:sp>
      <p:pic>
        <p:nvPicPr>
          <p:cNvPr id="5" name="Kép 4" descr="A képen szöveg látható&#10;&#10;Automatikusan generált leírás">
            <a:extLst>
              <a:ext uri="{FF2B5EF4-FFF2-40B4-BE49-F238E27FC236}">
                <a16:creationId xmlns:a16="http://schemas.microsoft.com/office/drawing/2014/main" id="{350CFE80-8FDD-4B7E-BF9A-A7D4572B01C1}"/>
              </a:ext>
            </a:extLst>
          </p:cNvPr>
          <p:cNvPicPr>
            <a:picLocks noChangeAspect="1"/>
          </p:cNvPicPr>
          <p:nvPr/>
        </p:nvPicPr>
        <p:blipFill rotWithShape="1">
          <a:blip r:embed="rId2">
            <a:extLst>
              <a:ext uri="{28A0092B-C50C-407E-A947-70E740481C1C}">
                <a14:useLocalDpi xmlns:a14="http://schemas.microsoft.com/office/drawing/2010/main" val="0"/>
              </a:ext>
            </a:extLst>
          </a:blip>
          <a:srcRect t="8040" r="-1" b="23269"/>
          <a:stretch/>
        </p:blipFill>
        <p:spPr>
          <a:xfrm>
            <a:off x="240030" y="320040"/>
            <a:ext cx="8661654" cy="4462272"/>
          </a:xfrm>
          <a:prstGeom prst="rect">
            <a:avLst/>
          </a:prstGeom>
        </p:spPr>
      </p:pic>
      <p:cxnSp>
        <p:nvCxnSpPr>
          <p:cNvPr id="21" name="Straight Connector 2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504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673EA34-055B-40B6-B041-31BB494D38FA}"/>
              </a:ext>
            </a:extLst>
          </p:cNvPr>
          <p:cNvSpPr>
            <a:spLocks noGrp="1"/>
          </p:cNvSpPr>
          <p:nvPr>
            <p:ph type="title"/>
          </p:nvPr>
        </p:nvSpPr>
        <p:spPr/>
        <p:txBody>
          <a:bodyPr/>
          <a:lstStyle/>
          <a:p>
            <a:r>
              <a:rPr lang="hu-HU" sz="4400" b="0" strike="noStrike" spc="-1" dirty="0">
                <a:solidFill>
                  <a:srgbClr val="000000"/>
                </a:solidFill>
                <a:latin typeface="Calibri"/>
              </a:rPr>
              <a:t>TIG </a:t>
            </a:r>
            <a:r>
              <a:rPr lang="hu-HU" sz="4400" b="0" strike="noStrike" spc="-1" dirty="0" err="1">
                <a:solidFill>
                  <a:srgbClr val="000000"/>
                </a:solidFill>
                <a:latin typeface="Calibri"/>
              </a:rPr>
              <a:t>dressing</a:t>
            </a:r>
            <a:r>
              <a:rPr lang="hu-HU" sz="4400" b="0" strike="noStrike" spc="-1" dirty="0">
                <a:solidFill>
                  <a:srgbClr val="000000"/>
                </a:solidFill>
                <a:latin typeface="Calibri"/>
              </a:rPr>
              <a:t> </a:t>
            </a:r>
            <a:r>
              <a:rPr lang="hu-HU" sz="4400" b="0" strike="noStrike" spc="-1" dirty="0" err="1">
                <a:solidFill>
                  <a:srgbClr val="000000"/>
                </a:solidFill>
                <a:latin typeface="Calibri"/>
              </a:rPr>
              <a:t>to</a:t>
            </a:r>
            <a:r>
              <a:rPr lang="hu-HU" sz="4400" b="0" strike="noStrike" spc="-1" dirty="0">
                <a:solidFill>
                  <a:srgbClr val="000000"/>
                </a:solidFill>
                <a:latin typeface="Calibri"/>
              </a:rPr>
              <a:t> </a:t>
            </a:r>
            <a:r>
              <a:rPr lang="hu-HU" sz="4400" b="0" strike="noStrike" spc="-1" dirty="0" err="1">
                <a:solidFill>
                  <a:srgbClr val="000000"/>
                </a:solidFill>
                <a:latin typeface="Calibri"/>
              </a:rPr>
              <a:t>improve</a:t>
            </a:r>
            <a:r>
              <a:rPr lang="hu-HU" sz="4400" b="0" strike="noStrike" spc="-1" dirty="0">
                <a:solidFill>
                  <a:srgbClr val="000000"/>
                </a:solidFill>
                <a:latin typeface="Calibri"/>
              </a:rPr>
              <a:t> </a:t>
            </a:r>
            <a:r>
              <a:rPr lang="hu-HU" sz="4400" b="0" strike="noStrike" spc="-1" dirty="0" err="1">
                <a:solidFill>
                  <a:srgbClr val="000000"/>
                </a:solidFill>
                <a:latin typeface="Calibri"/>
              </a:rPr>
              <a:t>fatigue</a:t>
            </a:r>
            <a:r>
              <a:rPr lang="hu-HU" sz="4400" b="0" strike="noStrike" spc="-1" dirty="0">
                <a:solidFill>
                  <a:srgbClr val="000000"/>
                </a:solidFill>
                <a:latin typeface="Calibri"/>
              </a:rPr>
              <a:t> limit top </a:t>
            </a:r>
            <a:r>
              <a:rPr lang="hu-HU" sz="4400" b="0" strike="noStrike" spc="-1" dirty="0" err="1">
                <a:solidFill>
                  <a:srgbClr val="000000"/>
                </a:solidFill>
                <a:latin typeface="Calibri"/>
              </a:rPr>
              <a:t>edge</a:t>
            </a:r>
            <a:r>
              <a:rPr lang="hu-HU" sz="4400" b="0" strike="noStrike" spc="-1" dirty="0">
                <a:solidFill>
                  <a:srgbClr val="000000"/>
                </a:solidFill>
                <a:latin typeface="Calibri"/>
              </a:rPr>
              <a:t> of </a:t>
            </a:r>
            <a:r>
              <a:rPr lang="hu-HU" sz="4400" b="0" strike="noStrike" spc="-1" dirty="0" err="1">
                <a:solidFill>
                  <a:srgbClr val="000000"/>
                </a:solidFill>
                <a:latin typeface="Calibri"/>
              </a:rPr>
              <a:t>the</a:t>
            </a:r>
            <a:r>
              <a:rPr lang="hu-HU" sz="4400" b="0" strike="noStrike" spc="-1" dirty="0">
                <a:solidFill>
                  <a:srgbClr val="000000"/>
                </a:solidFill>
                <a:latin typeface="Calibri"/>
              </a:rPr>
              <a:t> </a:t>
            </a:r>
            <a:r>
              <a:rPr lang="hu-HU" sz="4400" b="0" strike="noStrike" spc="-1" dirty="0" err="1">
                <a:solidFill>
                  <a:srgbClr val="000000"/>
                </a:solidFill>
                <a:latin typeface="Calibri"/>
              </a:rPr>
              <a:t>fillet</a:t>
            </a:r>
            <a:r>
              <a:rPr lang="hu-HU" sz="4400" b="0" strike="noStrike" spc="-1" dirty="0">
                <a:solidFill>
                  <a:srgbClr val="000000"/>
                </a:solidFill>
                <a:latin typeface="Calibri"/>
              </a:rPr>
              <a:t> </a:t>
            </a:r>
            <a:r>
              <a:rPr lang="hu-HU" sz="4400" b="0" strike="noStrike" spc="-1" dirty="0" err="1">
                <a:solidFill>
                  <a:srgbClr val="000000"/>
                </a:solidFill>
                <a:latin typeface="Calibri"/>
              </a:rPr>
              <a:t>weld</a:t>
            </a:r>
            <a:endParaRPr lang="hu-HU" dirty="0"/>
          </a:p>
        </p:txBody>
      </p:sp>
      <p:sp>
        <p:nvSpPr>
          <p:cNvPr id="3" name="Alcím 2">
            <a:extLst>
              <a:ext uri="{FF2B5EF4-FFF2-40B4-BE49-F238E27FC236}">
                <a16:creationId xmlns:a16="http://schemas.microsoft.com/office/drawing/2014/main" id="{5F750F70-BAC6-48C7-8251-90694317641E}"/>
              </a:ext>
            </a:extLst>
          </p:cNvPr>
          <p:cNvSpPr>
            <a:spLocks noGrp="1"/>
          </p:cNvSpPr>
          <p:nvPr>
            <p:ph type="subTitle"/>
          </p:nvPr>
        </p:nvSpPr>
        <p:spPr/>
        <p:txBody>
          <a:bodyPr/>
          <a:lstStyle/>
          <a:p>
            <a:endParaRPr lang="hu-HU" dirty="0"/>
          </a:p>
        </p:txBody>
      </p:sp>
      <p:pic>
        <p:nvPicPr>
          <p:cNvPr id="4" name="Image04">
            <a:hlinkClick r:id="" action="ppaction://media"/>
            <a:extLst>
              <a:ext uri="{FF2B5EF4-FFF2-40B4-BE49-F238E27FC236}">
                <a16:creationId xmlns:a16="http://schemas.microsoft.com/office/drawing/2014/main" id="{7D3343C9-831F-438B-928D-5460A4DEFA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199" y="1770125"/>
            <a:ext cx="5863701" cy="4397776"/>
          </a:xfrm>
          <a:prstGeom prst="rect">
            <a:avLst/>
          </a:prstGeom>
        </p:spPr>
      </p:pic>
    </p:spTree>
    <p:extLst>
      <p:ext uri="{BB962C8B-B14F-4D97-AF65-F5344CB8AC3E}">
        <p14:creationId xmlns:p14="http://schemas.microsoft.com/office/powerpoint/2010/main" val="311877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ím 1">
            <a:extLst>
              <a:ext uri="{FF2B5EF4-FFF2-40B4-BE49-F238E27FC236}">
                <a16:creationId xmlns:a16="http://schemas.microsoft.com/office/drawing/2014/main" id="{0CBCC393-7F2A-44BE-A28A-0CCFEFFDB343}"/>
              </a:ext>
            </a:extLst>
          </p:cNvPr>
          <p:cNvSpPr>
            <a:spLocks noGrp="1"/>
          </p:cNvSpPr>
          <p:nvPr>
            <p:ph type="title"/>
          </p:nvPr>
        </p:nvSpPr>
        <p:spPr>
          <a:xfrm>
            <a:off x="539014" y="5091762"/>
            <a:ext cx="5613590" cy="1264588"/>
          </a:xfrm>
        </p:spPr>
        <p:txBody>
          <a:bodyPr vert="horz" lIns="91440" tIns="45720" rIns="91440" bIns="45720" rtlCol="0" anchor="ctr">
            <a:normAutofit/>
          </a:bodyPr>
          <a:lstStyle/>
          <a:p>
            <a:pPr algn="r"/>
            <a:r>
              <a:rPr lang="en-US" sz="4200" b="0" strike="noStrike" spc="-1" dirty="0">
                <a:solidFill>
                  <a:srgbClr val="FFFFFF"/>
                </a:solidFill>
              </a:rPr>
              <a:t>TIG dressing to improve fatigue limit</a:t>
            </a:r>
            <a:endParaRPr lang="en-US" sz="4200" dirty="0">
              <a:solidFill>
                <a:srgbClr val="FFFFFF"/>
              </a:solidFill>
            </a:endParaRPr>
          </a:p>
        </p:txBody>
      </p:sp>
      <p:sp>
        <p:nvSpPr>
          <p:cNvPr id="3" name="Alcím 2">
            <a:extLst>
              <a:ext uri="{FF2B5EF4-FFF2-40B4-BE49-F238E27FC236}">
                <a16:creationId xmlns:a16="http://schemas.microsoft.com/office/drawing/2014/main" id="{74540E03-B96A-4D89-819A-7477EC308698}"/>
              </a:ext>
            </a:extLst>
          </p:cNvPr>
          <p:cNvSpPr>
            <a:spLocks noGrp="1"/>
          </p:cNvSpPr>
          <p:nvPr>
            <p:ph type="subTitle"/>
          </p:nvPr>
        </p:nvSpPr>
        <p:spPr>
          <a:xfrm>
            <a:off x="6451589" y="5091763"/>
            <a:ext cx="2153396" cy="1264587"/>
          </a:xfrm>
        </p:spPr>
        <p:txBody>
          <a:bodyPr vert="horz" lIns="91440" tIns="45720" rIns="91440" bIns="45720" rtlCol="0" anchor="ctr">
            <a:normAutofit/>
          </a:bodyPr>
          <a:lstStyle/>
          <a:p>
            <a:pPr>
              <a:spcBef>
                <a:spcPts val="1000"/>
              </a:spcBef>
            </a:pPr>
            <a:r>
              <a:rPr lang="hu-HU" sz="1700" dirty="0" err="1">
                <a:solidFill>
                  <a:srgbClr val="FFC000"/>
                </a:solidFill>
                <a:latin typeface="+mn-lt"/>
                <a:ea typeface="+mn-ea"/>
                <a:cs typeface="+mn-cs"/>
              </a:rPr>
              <a:t>Full</a:t>
            </a:r>
            <a:r>
              <a:rPr lang="hu-HU" sz="1700" dirty="0">
                <a:solidFill>
                  <a:srgbClr val="FFC000"/>
                </a:solidFill>
                <a:latin typeface="+mn-lt"/>
                <a:ea typeface="+mn-ea"/>
                <a:cs typeface="+mn-cs"/>
              </a:rPr>
              <a:t> </a:t>
            </a:r>
            <a:r>
              <a:rPr lang="hu-HU" sz="1700" dirty="0" err="1">
                <a:solidFill>
                  <a:srgbClr val="FFC000"/>
                </a:solidFill>
                <a:latin typeface="+mn-lt"/>
                <a:ea typeface="+mn-ea"/>
                <a:cs typeface="+mn-cs"/>
              </a:rPr>
              <a:t>fillet</a:t>
            </a:r>
            <a:r>
              <a:rPr lang="hu-HU" sz="1700" dirty="0">
                <a:solidFill>
                  <a:srgbClr val="FFC000"/>
                </a:solidFill>
                <a:latin typeface="+mn-lt"/>
                <a:ea typeface="+mn-ea"/>
                <a:cs typeface="+mn-cs"/>
              </a:rPr>
              <a:t> </a:t>
            </a:r>
            <a:r>
              <a:rPr lang="hu-HU" sz="1700" dirty="0" err="1">
                <a:solidFill>
                  <a:srgbClr val="FFC000"/>
                </a:solidFill>
                <a:latin typeface="+mn-lt"/>
                <a:ea typeface="+mn-ea"/>
                <a:cs typeface="+mn-cs"/>
              </a:rPr>
              <a:t>weld</a:t>
            </a:r>
            <a:endParaRPr lang="en-US" sz="1700" dirty="0">
              <a:solidFill>
                <a:srgbClr val="FFC000"/>
              </a:solidFill>
              <a:latin typeface="+mn-lt"/>
              <a:ea typeface="+mn-ea"/>
              <a:cs typeface="+mn-cs"/>
            </a:endParaRPr>
          </a:p>
        </p:txBody>
      </p:sp>
      <p:pic>
        <p:nvPicPr>
          <p:cNvPr id="9" name="Kép 8" descr="A képen szöveg, beltéri látható&#10;&#10;Automatikusan generált leírás">
            <a:extLst>
              <a:ext uri="{FF2B5EF4-FFF2-40B4-BE49-F238E27FC236}">
                <a16:creationId xmlns:a16="http://schemas.microsoft.com/office/drawing/2014/main" id="{70DFD0EE-F708-4AFE-BA99-29F2E13B79AF}"/>
              </a:ext>
            </a:extLst>
          </p:cNvPr>
          <p:cNvPicPr>
            <a:picLocks noChangeAspect="1"/>
          </p:cNvPicPr>
          <p:nvPr/>
        </p:nvPicPr>
        <p:blipFill rotWithShape="1">
          <a:blip r:embed="rId2">
            <a:extLst>
              <a:ext uri="{28A0092B-C50C-407E-A947-70E740481C1C}">
                <a14:useLocalDpi xmlns:a14="http://schemas.microsoft.com/office/drawing/2010/main" val="0"/>
              </a:ext>
            </a:extLst>
          </a:blip>
          <a:srcRect t="8385" r="-1" b="22925"/>
          <a:stretch/>
        </p:blipFill>
        <p:spPr>
          <a:xfrm>
            <a:off x="240030" y="320040"/>
            <a:ext cx="8661654" cy="4462272"/>
          </a:xfrm>
          <a:prstGeom prst="rect">
            <a:avLst/>
          </a:prstGeom>
        </p:spPr>
      </p:pic>
      <p:cxnSp>
        <p:nvCxnSpPr>
          <p:cNvPr id="16" name="Straight Connector 15">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7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708EB59E04BBFD438A0287F71E84A53B" ma:contentTypeVersion="12" ma:contentTypeDescription="Új dokumentum létrehozása." ma:contentTypeScope="" ma:versionID="90c412d3040651aa686925ab1a08427e">
  <xsd:schema xmlns:xsd="http://www.w3.org/2001/XMLSchema" xmlns:xs="http://www.w3.org/2001/XMLSchema" xmlns:p="http://schemas.microsoft.com/office/2006/metadata/properties" xmlns:ns2="bb538aeb-3ba7-4d2b-8b66-2543dce77738" xmlns:ns3="c732e393-f197-4d5a-8d12-25db2c6f0a52" targetNamespace="http://schemas.microsoft.com/office/2006/metadata/properties" ma:root="true" ma:fieldsID="147c2ec21d2f7a41b965860d7dd730e0" ns2:_="" ns3:_="">
    <xsd:import namespace="bb538aeb-3ba7-4d2b-8b66-2543dce77738"/>
    <xsd:import namespace="c732e393-f197-4d5a-8d12-25db2c6f0a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38aeb-3ba7-4d2b-8b66-2543dce777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32e393-f197-4d5a-8d12-25db2c6f0a52" elementFormDefault="qualified">
    <xsd:import namespace="http://schemas.microsoft.com/office/2006/documentManagement/types"/>
    <xsd:import namespace="http://schemas.microsoft.com/office/infopath/2007/PartnerControls"/>
    <xsd:element name="SharedWithUsers" ma:index="17"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D06A14-F5E2-493A-836A-0B29E56CD5C0}">
  <ds:schemaRefs>
    <ds:schemaRef ds:uri="http://schemas.microsoft.com/sharepoint/v3/contenttype/forms"/>
  </ds:schemaRefs>
</ds:datastoreItem>
</file>

<file path=customXml/itemProps2.xml><?xml version="1.0" encoding="utf-8"?>
<ds:datastoreItem xmlns:ds="http://schemas.openxmlformats.org/officeDocument/2006/customXml" ds:itemID="{C2C2E1F7-84B6-4259-9198-25D583CCB85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24AC090-C8D2-4D1E-A58F-9C1B5B5CB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538aeb-3ba7-4d2b-8b66-2543dce77738"/>
    <ds:schemaRef ds:uri="c732e393-f197-4d5a-8d12-25db2c6f0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371</TotalTime>
  <Words>460</Words>
  <Application>Microsoft Office PowerPoint</Application>
  <PresentationFormat>Diavetítés a képernyőre (4:3 oldalarány)</PresentationFormat>
  <Paragraphs>38</Paragraphs>
  <Slides>8</Slides>
  <Notes>0</Notes>
  <HiddenSlides>0</HiddenSlides>
  <MMClips>2</MMClips>
  <ScaleCrop>false</ScaleCrop>
  <HeadingPairs>
    <vt:vector size="6" baseType="variant">
      <vt:variant>
        <vt:lpstr>Használt betűtípusok</vt:lpstr>
      </vt:variant>
      <vt:variant>
        <vt:i4>5</vt:i4>
      </vt:variant>
      <vt:variant>
        <vt:lpstr>Téma</vt:lpstr>
      </vt:variant>
      <vt:variant>
        <vt:i4>2</vt:i4>
      </vt:variant>
      <vt:variant>
        <vt:lpstr>Diacímek</vt:lpstr>
      </vt:variant>
      <vt:variant>
        <vt:i4>8</vt:i4>
      </vt:variant>
    </vt:vector>
  </HeadingPairs>
  <TitlesOfParts>
    <vt:vector size="15" baseType="lpstr">
      <vt:lpstr>Arial</vt:lpstr>
      <vt:lpstr>Calibri</vt:lpstr>
      <vt:lpstr>Symbol</vt:lpstr>
      <vt:lpstr>Times New Roman</vt:lpstr>
      <vt:lpstr>Wingdings</vt:lpstr>
      <vt:lpstr>Office Theme</vt:lpstr>
      <vt:lpstr>Office Theme</vt:lpstr>
      <vt:lpstr>PowerPoint-bemutató</vt:lpstr>
      <vt:lpstr>PowerPoint-bemutató</vt:lpstr>
      <vt:lpstr>PowerPoint-bemutató</vt:lpstr>
      <vt:lpstr>Convex fillet to</vt:lpstr>
      <vt:lpstr>TIG dressing to improve fatigue limit bottom edge of the fillet weld </vt:lpstr>
      <vt:lpstr>TIG dressing to improve fatigue limit</vt:lpstr>
      <vt:lpstr>TIG dressing to improve fatigue limit top edge of the fillet weld</vt:lpstr>
      <vt:lpstr>TIG dressing to improve fatigue limit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Hegesztett  kötések tervezése</dc:title>
  <dc:subject/>
  <dc:creator>BSzilvi</dc:creator>
  <dc:description/>
  <cp:lastModifiedBy>Zoltán Kelemen</cp:lastModifiedBy>
  <cp:revision>49</cp:revision>
  <dcterms:created xsi:type="dcterms:W3CDTF">2020-11-16T11:23:25Z</dcterms:created>
  <dcterms:modified xsi:type="dcterms:W3CDTF">2021-03-15T19:33:28Z</dcterms:modified>
  <dc:language>hu-HU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Diavetítés a képernyőre (4:3 oldalarány)</vt:lpwstr>
  </property>
  <property fmtid="{D5CDD505-2E9C-101B-9397-08002B2CF9AE}" pid="9" name="ScaleCrop">
    <vt:bool>false</vt:bool>
  </property>
  <property fmtid="{D5CDD505-2E9C-101B-9397-08002B2CF9AE}" pid="10" name="ShareDoc">
    <vt:bool>false</vt:bool>
  </property>
  <property fmtid="{D5CDD505-2E9C-101B-9397-08002B2CF9AE}" pid="11" name="Slides">
    <vt:i4>3</vt:i4>
  </property>
  <property fmtid="{D5CDD505-2E9C-101B-9397-08002B2CF9AE}" pid="12" name="ContentTypeId">
    <vt:lpwstr>0x010100708EB59E04BBFD438A0287F71E84A53B</vt:lpwstr>
  </property>
</Properties>
</file>